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6"/>
  </p:notesMasterIdLst>
  <p:sldIdLst>
    <p:sldId id="256" r:id="rId3"/>
    <p:sldId id="258" r:id="rId4"/>
    <p:sldId id="259" r:id="rId5"/>
    <p:sldId id="261" r:id="rId6"/>
    <p:sldId id="283" r:id="rId7"/>
    <p:sldId id="262" r:id="rId8"/>
    <p:sldId id="265" r:id="rId9"/>
    <p:sldId id="264" r:id="rId10"/>
    <p:sldId id="267" r:id="rId11"/>
    <p:sldId id="268" r:id="rId12"/>
    <p:sldId id="269" r:id="rId13"/>
    <p:sldId id="272" r:id="rId14"/>
    <p:sldId id="271" r:id="rId15"/>
    <p:sldId id="270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4">
          <p15:clr>
            <a:srgbClr val="A4A3A4"/>
          </p15:clr>
        </p15:guide>
        <p15:guide id="2" orient="horz" pos="181">
          <p15:clr>
            <a:srgbClr val="A4A3A4"/>
          </p15:clr>
        </p15:guide>
        <p15:guide id="3" orient="horz" pos="451">
          <p15:clr>
            <a:srgbClr val="A4A3A4"/>
          </p15:clr>
        </p15:guide>
        <p15:guide id="4" pos="189">
          <p15:clr>
            <a:srgbClr val="A4A3A4"/>
          </p15:clr>
        </p15:guide>
        <p15:guide id="5" pos="54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E49"/>
    <a:srgbClr val="313E48"/>
    <a:srgbClr val="303E47"/>
    <a:srgbClr val="505150"/>
    <a:srgbClr val="FFFFFE"/>
    <a:srgbClr val="F1AC2D"/>
    <a:srgbClr val="9D744D"/>
    <a:srgbClr val="9C714A"/>
    <a:srgbClr val="033163"/>
    <a:srgbClr val="76B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59" autoAdjust="0"/>
  </p:normalViewPr>
  <p:slideViewPr>
    <p:cSldViewPr snapToGrid="0" snapToObjects="1">
      <p:cViewPr varScale="1">
        <p:scale>
          <a:sx n="87" d="100"/>
          <a:sy n="87" d="100"/>
        </p:scale>
        <p:origin x="906" y="60"/>
      </p:cViewPr>
      <p:guideLst>
        <p:guide orient="horz" pos="634"/>
        <p:guide orient="horz" pos="181"/>
        <p:guide orient="horz" pos="451"/>
        <p:guide pos="189"/>
        <p:guide pos="54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%20Documents\pieter41\My%20Documents\CMS\ITAP\FITAP%20Risk%20formula%20updated%20to%20201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%20Documents\pieter41\My%20Documents\CMS\ITAP\FITAP%20Risk%20formula%20updated%20to%20201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Sheet1!$C$51</c:f>
              <c:strCache>
                <c:ptCount val="1"/>
                <c:pt idx="0">
                  <c:v>High split out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Sheet1!$B$52:$B$62</c:f>
              <c:numCache>
                <c:formatCode>_ * #\,##0_ ;_ * \-#\,##0_ ;_ * "-"??_ ;_ @_ </c:formatCode>
                <c:ptCount val="11"/>
                <c:pt idx="0">
                  <c:v>6096</c:v>
                </c:pt>
                <c:pt idx="1">
                  <c:v>6978</c:v>
                </c:pt>
                <c:pt idx="2">
                  <c:v>7341</c:v>
                </c:pt>
                <c:pt idx="3">
                  <c:v>10130</c:v>
                </c:pt>
                <c:pt idx="4">
                  <c:v>11143</c:v>
                </c:pt>
                <c:pt idx="5">
                  <c:v>15812</c:v>
                </c:pt>
                <c:pt idx="6">
                  <c:v>18583</c:v>
                </c:pt>
                <c:pt idx="7">
                  <c:v>23837</c:v>
                </c:pt>
                <c:pt idx="8">
                  <c:v>45288</c:v>
                </c:pt>
                <c:pt idx="9">
                  <c:v>124835</c:v>
                </c:pt>
                <c:pt idx="10">
                  <c:v>2626318</c:v>
                </c:pt>
              </c:numCache>
            </c:numRef>
          </c:xVal>
          <c:yVal>
            <c:numRef>
              <c:f>Sheet1!$C$52:$C$62</c:f>
              <c:numCache>
                <c:formatCode>0%</c:formatCode>
                <c:ptCount val="11"/>
                <c:pt idx="0">
                  <c:v>0.02</c:v>
                </c:pt>
                <c:pt idx="1">
                  <c:v>0.12</c:v>
                </c:pt>
                <c:pt idx="2">
                  <c:v>0.24</c:v>
                </c:pt>
                <c:pt idx="3">
                  <c:v>7.0000000000000007E-2</c:v>
                </c:pt>
                <c:pt idx="4">
                  <c:v>0.53</c:v>
                </c:pt>
                <c:pt idx="5">
                  <c:v>0.12</c:v>
                </c:pt>
                <c:pt idx="6">
                  <c:v>0.03</c:v>
                </c:pt>
                <c:pt idx="7">
                  <c:v>0.1</c:v>
                </c:pt>
                <c:pt idx="8">
                  <c:v>0.08</c:v>
                </c:pt>
                <c:pt idx="9">
                  <c:v>0.01</c:v>
                </c:pt>
                <c:pt idx="10">
                  <c:v>0.03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EC4-4852-ACBC-675CE7EFD5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3875112"/>
        <c:axId val="297690888"/>
      </c:scatterChart>
      <c:valAx>
        <c:axId val="403875112"/>
        <c:scaling>
          <c:logBase val="10"/>
          <c:orientation val="minMax"/>
          <c:min val="1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 sz="1100" dirty="0"/>
                  <a:t>Scheme</a:t>
                </a:r>
                <a:r>
                  <a:rPr lang="en-ZA" sz="1100" baseline="0" dirty="0"/>
                  <a:t> Size (Log Scale)</a:t>
                </a:r>
                <a:endParaRPr lang="en-ZA" sz="11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_);_(@_)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7690888"/>
        <c:crosses val="autoZero"/>
        <c:crossBetween val="midCat"/>
      </c:valAx>
      <c:valAx>
        <c:axId val="297690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8751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4"/>
          <c:order val="0"/>
          <c:tx>
            <c:strRef>
              <c:f>Sheet1!$G$3</c:f>
              <c:strCache>
                <c:ptCount val="1"/>
                <c:pt idx="0">
                  <c:v>Total Risk (Excluding asset risk)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Sheet1!$B$13:$B$95</c:f>
              <c:strCache>
                <c:ptCount val="83"/>
                <c:pt idx="0">
                  <c:v>Open</c:v>
                </c:pt>
                <c:pt idx="1">
                  <c:v>Open</c:v>
                </c:pt>
                <c:pt idx="2">
                  <c:v>Open</c:v>
                </c:pt>
                <c:pt idx="3">
                  <c:v>Open</c:v>
                </c:pt>
                <c:pt idx="4">
                  <c:v>Open</c:v>
                </c:pt>
                <c:pt idx="5">
                  <c:v>Open</c:v>
                </c:pt>
                <c:pt idx="6">
                  <c:v>Open</c:v>
                </c:pt>
                <c:pt idx="7">
                  <c:v>Open</c:v>
                </c:pt>
                <c:pt idx="8">
                  <c:v>Open</c:v>
                </c:pt>
                <c:pt idx="9">
                  <c:v>Open</c:v>
                </c:pt>
                <c:pt idx="10">
                  <c:v>Open</c:v>
                </c:pt>
                <c:pt idx="11">
                  <c:v>Open</c:v>
                </c:pt>
                <c:pt idx="12">
                  <c:v>Open</c:v>
                </c:pt>
                <c:pt idx="13">
                  <c:v>Open</c:v>
                </c:pt>
                <c:pt idx="14">
                  <c:v>Open</c:v>
                </c:pt>
                <c:pt idx="15">
                  <c:v>Open</c:v>
                </c:pt>
                <c:pt idx="16">
                  <c:v>Open</c:v>
                </c:pt>
                <c:pt idx="17">
                  <c:v>Open</c:v>
                </c:pt>
                <c:pt idx="18">
                  <c:v>Open</c:v>
                </c:pt>
                <c:pt idx="19">
                  <c:v>Open</c:v>
                </c:pt>
                <c:pt idx="20">
                  <c:v>Open</c:v>
                </c:pt>
                <c:pt idx="21">
                  <c:v>Open</c:v>
                </c:pt>
                <c:pt idx="22">
                  <c:v>Open</c:v>
                </c:pt>
                <c:pt idx="23">
                  <c:v>Open</c:v>
                </c:pt>
                <c:pt idx="24">
                  <c:v>Restricted</c:v>
                </c:pt>
                <c:pt idx="25">
                  <c:v>Restricted</c:v>
                </c:pt>
                <c:pt idx="26">
                  <c:v>Restricted</c:v>
                </c:pt>
                <c:pt idx="27">
                  <c:v>Restricted</c:v>
                </c:pt>
                <c:pt idx="28">
                  <c:v>Restricted</c:v>
                </c:pt>
                <c:pt idx="29">
                  <c:v>Restricted</c:v>
                </c:pt>
                <c:pt idx="30">
                  <c:v>Restricted</c:v>
                </c:pt>
                <c:pt idx="31">
                  <c:v>Restricted</c:v>
                </c:pt>
                <c:pt idx="32">
                  <c:v>Restricted</c:v>
                </c:pt>
                <c:pt idx="33">
                  <c:v>Restricted</c:v>
                </c:pt>
                <c:pt idx="34">
                  <c:v>Restricted</c:v>
                </c:pt>
                <c:pt idx="35">
                  <c:v>Restricted</c:v>
                </c:pt>
                <c:pt idx="36">
                  <c:v>Restricted</c:v>
                </c:pt>
                <c:pt idx="37">
                  <c:v>Restricted</c:v>
                </c:pt>
                <c:pt idx="38">
                  <c:v>Restricted</c:v>
                </c:pt>
                <c:pt idx="39">
                  <c:v>Restricted</c:v>
                </c:pt>
                <c:pt idx="40">
                  <c:v>Restricted</c:v>
                </c:pt>
                <c:pt idx="41">
                  <c:v>Restricted</c:v>
                </c:pt>
                <c:pt idx="42">
                  <c:v>Restricted</c:v>
                </c:pt>
                <c:pt idx="43">
                  <c:v>Restricted</c:v>
                </c:pt>
                <c:pt idx="44">
                  <c:v>Restricted</c:v>
                </c:pt>
                <c:pt idx="45">
                  <c:v>Restricted</c:v>
                </c:pt>
                <c:pt idx="46">
                  <c:v>Restricted</c:v>
                </c:pt>
                <c:pt idx="47">
                  <c:v>Restricted</c:v>
                </c:pt>
                <c:pt idx="48">
                  <c:v>Restricted</c:v>
                </c:pt>
                <c:pt idx="49">
                  <c:v>Restricted</c:v>
                </c:pt>
                <c:pt idx="50">
                  <c:v>Restricted</c:v>
                </c:pt>
                <c:pt idx="51">
                  <c:v>Restricted</c:v>
                </c:pt>
                <c:pt idx="52">
                  <c:v>Restricted</c:v>
                </c:pt>
                <c:pt idx="53">
                  <c:v>Restricted</c:v>
                </c:pt>
                <c:pt idx="54">
                  <c:v>Restricted</c:v>
                </c:pt>
                <c:pt idx="55">
                  <c:v>Restricted</c:v>
                </c:pt>
                <c:pt idx="56">
                  <c:v>Restricted</c:v>
                </c:pt>
                <c:pt idx="57">
                  <c:v>Restricted</c:v>
                </c:pt>
                <c:pt idx="58">
                  <c:v>Restricted</c:v>
                </c:pt>
                <c:pt idx="59">
                  <c:v>Restricted</c:v>
                </c:pt>
                <c:pt idx="60">
                  <c:v>Restricted</c:v>
                </c:pt>
                <c:pt idx="61">
                  <c:v>Restricted</c:v>
                </c:pt>
                <c:pt idx="62">
                  <c:v>Restricted</c:v>
                </c:pt>
                <c:pt idx="63">
                  <c:v>Restricted</c:v>
                </c:pt>
                <c:pt idx="64">
                  <c:v>Restricted</c:v>
                </c:pt>
                <c:pt idx="65">
                  <c:v>Restricted</c:v>
                </c:pt>
                <c:pt idx="66">
                  <c:v>Restricted</c:v>
                </c:pt>
                <c:pt idx="67">
                  <c:v>Restricted</c:v>
                </c:pt>
                <c:pt idx="68">
                  <c:v>Restricted</c:v>
                </c:pt>
                <c:pt idx="69">
                  <c:v>Restricted</c:v>
                </c:pt>
                <c:pt idx="70">
                  <c:v>Restricted</c:v>
                </c:pt>
                <c:pt idx="71">
                  <c:v>Restricted</c:v>
                </c:pt>
                <c:pt idx="72">
                  <c:v>Restricted</c:v>
                </c:pt>
                <c:pt idx="73">
                  <c:v>Restricted</c:v>
                </c:pt>
                <c:pt idx="74">
                  <c:v>Restricted</c:v>
                </c:pt>
                <c:pt idx="75">
                  <c:v>Restricted</c:v>
                </c:pt>
                <c:pt idx="76">
                  <c:v>Restricted</c:v>
                </c:pt>
                <c:pt idx="77">
                  <c:v>Restricted</c:v>
                </c:pt>
                <c:pt idx="78">
                  <c:v>Restricted</c:v>
                </c:pt>
                <c:pt idx="79">
                  <c:v>Restricted</c:v>
                </c:pt>
                <c:pt idx="80">
                  <c:v>Restricted</c:v>
                </c:pt>
                <c:pt idx="81">
                  <c:v>Restricted</c:v>
                </c:pt>
                <c:pt idx="82">
                  <c:v>Restricted</c:v>
                </c:pt>
              </c:strCache>
            </c:strRef>
          </c:cat>
          <c:val>
            <c:numRef>
              <c:f>Sheet1!$G$13:$G$95</c:f>
              <c:numCache>
                <c:formatCode>0.0%</c:formatCode>
                <c:ptCount val="83"/>
                <c:pt idx="0">
                  <c:v>0.11568361414185258</c:v>
                </c:pt>
                <c:pt idx="1">
                  <c:v>0.16387109231271116</c:v>
                </c:pt>
                <c:pt idx="2">
                  <c:v>0.13912819734207765</c:v>
                </c:pt>
                <c:pt idx="3">
                  <c:v>0.24968571134294792</c:v>
                </c:pt>
                <c:pt idx="4">
                  <c:v>0.16644643718793273</c:v>
                </c:pt>
                <c:pt idx="5">
                  <c:v>0.16137721522188719</c:v>
                </c:pt>
                <c:pt idx="6">
                  <c:v>0.17913281609819603</c:v>
                </c:pt>
                <c:pt idx="7">
                  <c:v>0.19259494122019233</c:v>
                </c:pt>
                <c:pt idx="8">
                  <c:v>0.27121080806929337</c:v>
                </c:pt>
                <c:pt idx="9">
                  <c:v>0.25977003051367381</c:v>
                </c:pt>
                <c:pt idx="10">
                  <c:v>0.16075094915975371</c:v>
                </c:pt>
                <c:pt idx="11">
                  <c:v>0.16757245188880579</c:v>
                </c:pt>
                <c:pt idx="12">
                  <c:v>0.2578609539072691</c:v>
                </c:pt>
                <c:pt idx="13">
                  <c:v>0.64852063042559072</c:v>
                </c:pt>
                <c:pt idx="14">
                  <c:v>0.28848931464035321</c:v>
                </c:pt>
                <c:pt idx="15">
                  <c:v>0.31704212514545554</c:v>
                </c:pt>
                <c:pt idx="16">
                  <c:v>0.23111778128439153</c:v>
                </c:pt>
                <c:pt idx="17">
                  <c:v>0.43836952561777143</c:v>
                </c:pt>
                <c:pt idx="18">
                  <c:v>0.22678191584908217</c:v>
                </c:pt>
                <c:pt idx="19">
                  <c:v>0.35642326184004747</c:v>
                </c:pt>
                <c:pt idx="20">
                  <c:v>0.27695622651570001</c:v>
                </c:pt>
                <c:pt idx="21">
                  <c:v>0.70107930862492984</c:v>
                </c:pt>
                <c:pt idx="22">
                  <c:v>0.32640516376352308</c:v>
                </c:pt>
                <c:pt idx="23">
                  <c:v>0.50687162665829255</c:v>
                </c:pt>
                <c:pt idx="24">
                  <c:v>0.11938967307459855</c:v>
                </c:pt>
                <c:pt idx="25">
                  <c:v>0.12445317827638301</c:v>
                </c:pt>
                <c:pt idx="26">
                  <c:v>0.1871859694648236</c:v>
                </c:pt>
                <c:pt idx="27">
                  <c:v>0.19574581857612208</c:v>
                </c:pt>
                <c:pt idx="28">
                  <c:v>0.27091443696616851</c:v>
                </c:pt>
                <c:pt idx="29">
                  <c:v>0.15223832878362953</c:v>
                </c:pt>
                <c:pt idx="30">
                  <c:v>0.20071320348007143</c:v>
                </c:pt>
                <c:pt idx="31">
                  <c:v>0.17500070992967773</c:v>
                </c:pt>
                <c:pt idx="32">
                  <c:v>0.21394025102955358</c:v>
                </c:pt>
                <c:pt idx="33">
                  <c:v>0.16785843104499626</c:v>
                </c:pt>
                <c:pt idx="34">
                  <c:v>0.32661117820667773</c:v>
                </c:pt>
                <c:pt idx="35">
                  <c:v>0.1751314353912789</c:v>
                </c:pt>
                <c:pt idx="36">
                  <c:v>0.17991740446010859</c:v>
                </c:pt>
                <c:pt idx="37">
                  <c:v>0.22007297455981642</c:v>
                </c:pt>
                <c:pt idx="38">
                  <c:v>0.19875499008984507</c:v>
                </c:pt>
                <c:pt idx="39">
                  <c:v>0.22628666014064167</c:v>
                </c:pt>
                <c:pt idx="40">
                  <c:v>0.22627062297327272</c:v>
                </c:pt>
                <c:pt idx="41">
                  <c:v>0.23674714956199566</c:v>
                </c:pt>
                <c:pt idx="42">
                  <c:v>0.21650254674491706</c:v>
                </c:pt>
                <c:pt idx="43">
                  <c:v>0.28694269480486934</c:v>
                </c:pt>
                <c:pt idx="44">
                  <c:v>0.22269309850607694</c:v>
                </c:pt>
                <c:pt idx="45">
                  <c:v>0.22016170765104576</c:v>
                </c:pt>
                <c:pt idx="46">
                  <c:v>0.20032960269569136</c:v>
                </c:pt>
                <c:pt idx="47">
                  <c:v>0.2430317098663847</c:v>
                </c:pt>
                <c:pt idx="48">
                  <c:v>0.69271631608662976</c:v>
                </c:pt>
                <c:pt idx="49">
                  <c:v>0.27266888240523784</c:v>
                </c:pt>
                <c:pt idx="50">
                  <c:v>0.22926696592857554</c:v>
                </c:pt>
                <c:pt idx="51">
                  <c:v>0.28088709189648958</c:v>
                </c:pt>
                <c:pt idx="52">
                  <c:v>0.24329201388286911</c:v>
                </c:pt>
                <c:pt idx="53">
                  <c:v>0.30296528808599854</c:v>
                </c:pt>
                <c:pt idx="54">
                  <c:v>0.27007495679454518</c:v>
                </c:pt>
                <c:pt idx="55">
                  <c:v>0.70766110257610726</c:v>
                </c:pt>
                <c:pt idx="56">
                  <c:v>0.30239279379765344</c:v>
                </c:pt>
                <c:pt idx="57">
                  <c:v>0.29780281007170939</c:v>
                </c:pt>
                <c:pt idx="58">
                  <c:v>0.26142713850130672</c:v>
                </c:pt>
                <c:pt idx="59">
                  <c:v>0.26553987435225845</c:v>
                </c:pt>
                <c:pt idx="60">
                  <c:v>0.58389952818823976</c:v>
                </c:pt>
                <c:pt idx="61">
                  <c:v>0.26557908183468854</c:v>
                </c:pt>
                <c:pt idx="62">
                  <c:v>0.28636372848438241</c:v>
                </c:pt>
                <c:pt idx="63">
                  <c:v>0.28841667807380195</c:v>
                </c:pt>
                <c:pt idx="64">
                  <c:v>0.33271786165022094</c:v>
                </c:pt>
                <c:pt idx="65">
                  <c:v>0.44699179400358036</c:v>
                </c:pt>
                <c:pt idx="66">
                  <c:v>0.38803779334584737</c:v>
                </c:pt>
                <c:pt idx="67">
                  <c:v>0.39987986975438428</c:v>
                </c:pt>
                <c:pt idx="68">
                  <c:v>0.33129604609603491</c:v>
                </c:pt>
                <c:pt idx="69">
                  <c:v>0.30613664445413286</c:v>
                </c:pt>
                <c:pt idx="70">
                  <c:v>0.34881014117995385</c:v>
                </c:pt>
                <c:pt idx="71">
                  <c:v>0.34957746181714117</c:v>
                </c:pt>
                <c:pt idx="72">
                  <c:v>0.34065789957878606</c:v>
                </c:pt>
                <c:pt idx="73">
                  <c:v>0.33959275918812315</c:v>
                </c:pt>
                <c:pt idx="74">
                  <c:v>2.2466634245542543</c:v>
                </c:pt>
                <c:pt idx="75">
                  <c:v>0.39279981392347746</c:v>
                </c:pt>
                <c:pt idx="76">
                  <c:v>0.86922849820864945</c:v>
                </c:pt>
                <c:pt idx="77">
                  <c:v>0.45033249701401135</c:v>
                </c:pt>
                <c:pt idx="78">
                  <c:v>0.41331089562405776</c:v>
                </c:pt>
                <c:pt idx="79">
                  <c:v>0.81218607760276329</c:v>
                </c:pt>
                <c:pt idx="80">
                  <c:v>0.52012560673725827</c:v>
                </c:pt>
                <c:pt idx="81">
                  <c:v>0.57371683057949108</c:v>
                </c:pt>
                <c:pt idx="82">
                  <c:v>0.69929135397626729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13-42F2-ADFB-1D46853FC2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0158096"/>
        <c:axId val="240160840"/>
      </c:barChart>
      <c:catAx>
        <c:axId val="240158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0160840"/>
        <c:crosses val="autoZero"/>
        <c:auto val="1"/>
        <c:lblAlgn val="ctr"/>
        <c:lblOffset val="100"/>
        <c:noMultiLvlLbl val="0"/>
      </c:catAx>
      <c:valAx>
        <c:axId val="24016084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 sz="1200" dirty="0"/>
                  <a:t>Solvency as % of risk contributions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0158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6"/>
          <c:order val="0"/>
          <c:tx>
            <c:strRef>
              <c:f>Sheet1!$I$3</c:f>
              <c:strCache>
                <c:ptCount val="1"/>
                <c:pt idx="0">
                  <c:v>Solvency / Risk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Sheet1!$B$13:$B$95</c:f>
              <c:strCache>
                <c:ptCount val="83"/>
                <c:pt idx="0">
                  <c:v>Open</c:v>
                </c:pt>
                <c:pt idx="1">
                  <c:v>Open</c:v>
                </c:pt>
                <c:pt idx="2">
                  <c:v>Open</c:v>
                </c:pt>
                <c:pt idx="3">
                  <c:v>Open</c:v>
                </c:pt>
                <c:pt idx="4">
                  <c:v>Open</c:v>
                </c:pt>
                <c:pt idx="5">
                  <c:v>Open</c:v>
                </c:pt>
                <c:pt idx="6">
                  <c:v>Open</c:v>
                </c:pt>
                <c:pt idx="7">
                  <c:v>Open</c:v>
                </c:pt>
                <c:pt idx="8">
                  <c:v>Open</c:v>
                </c:pt>
                <c:pt idx="9">
                  <c:v>Open</c:v>
                </c:pt>
                <c:pt idx="10">
                  <c:v>Open</c:v>
                </c:pt>
                <c:pt idx="11">
                  <c:v>Open</c:v>
                </c:pt>
                <c:pt idx="12">
                  <c:v>Open</c:v>
                </c:pt>
                <c:pt idx="13">
                  <c:v>Open</c:v>
                </c:pt>
                <c:pt idx="14">
                  <c:v>Open</c:v>
                </c:pt>
                <c:pt idx="15">
                  <c:v>Open</c:v>
                </c:pt>
                <c:pt idx="16">
                  <c:v>Open</c:v>
                </c:pt>
                <c:pt idx="17">
                  <c:v>Open</c:v>
                </c:pt>
                <c:pt idx="18">
                  <c:v>Open</c:v>
                </c:pt>
                <c:pt idx="19">
                  <c:v>Open</c:v>
                </c:pt>
                <c:pt idx="20">
                  <c:v>Open</c:v>
                </c:pt>
                <c:pt idx="21">
                  <c:v>Open</c:v>
                </c:pt>
                <c:pt idx="22">
                  <c:v>Open</c:v>
                </c:pt>
                <c:pt idx="23">
                  <c:v>Open</c:v>
                </c:pt>
                <c:pt idx="24">
                  <c:v>Restricted</c:v>
                </c:pt>
                <c:pt idx="25">
                  <c:v>Restricted</c:v>
                </c:pt>
                <c:pt idx="26">
                  <c:v>Restricted</c:v>
                </c:pt>
                <c:pt idx="27">
                  <c:v>Restricted</c:v>
                </c:pt>
                <c:pt idx="28">
                  <c:v>Restricted</c:v>
                </c:pt>
                <c:pt idx="29">
                  <c:v>Restricted</c:v>
                </c:pt>
                <c:pt idx="30">
                  <c:v>Restricted</c:v>
                </c:pt>
                <c:pt idx="31">
                  <c:v>Restricted</c:v>
                </c:pt>
                <c:pt idx="32">
                  <c:v>Restricted</c:v>
                </c:pt>
                <c:pt idx="33">
                  <c:v>Restricted</c:v>
                </c:pt>
                <c:pt idx="34">
                  <c:v>Restricted</c:v>
                </c:pt>
                <c:pt idx="35">
                  <c:v>Restricted</c:v>
                </c:pt>
                <c:pt idx="36">
                  <c:v>Restricted</c:v>
                </c:pt>
                <c:pt idx="37">
                  <c:v>Restricted</c:v>
                </c:pt>
                <c:pt idx="38">
                  <c:v>Restricted</c:v>
                </c:pt>
                <c:pt idx="39">
                  <c:v>Restricted</c:v>
                </c:pt>
                <c:pt idx="40">
                  <c:v>Restricted</c:v>
                </c:pt>
                <c:pt idx="41">
                  <c:v>Restricted</c:v>
                </c:pt>
                <c:pt idx="42">
                  <c:v>Restricted</c:v>
                </c:pt>
                <c:pt idx="43">
                  <c:v>Restricted</c:v>
                </c:pt>
                <c:pt idx="44">
                  <c:v>Restricted</c:v>
                </c:pt>
                <c:pt idx="45">
                  <c:v>Restricted</c:v>
                </c:pt>
                <c:pt idx="46">
                  <c:v>Restricted</c:v>
                </c:pt>
                <c:pt idx="47">
                  <c:v>Restricted</c:v>
                </c:pt>
                <c:pt idx="48">
                  <c:v>Restricted</c:v>
                </c:pt>
                <c:pt idx="49">
                  <c:v>Restricted</c:v>
                </c:pt>
                <c:pt idx="50">
                  <c:v>Restricted</c:v>
                </c:pt>
                <c:pt idx="51">
                  <c:v>Restricted</c:v>
                </c:pt>
                <c:pt idx="52">
                  <c:v>Restricted</c:v>
                </c:pt>
                <c:pt idx="53">
                  <c:v>Restricted</c:v>
                </c:pt>
                <c:pt idx="54">
                  <c:v>Restricted</c:v>
                </c:pt>
                <c:pt idx="55">
                  <c:v>Restricted</c:v>
                </c:pt>
                <c:pt idx="56">
                  <c:v>Restricted</c:v>
                </c:pt>
                <c:pt idx="57">
                  <c:v>Restricted</c:v>
                </c:pt>
                <c:pt idx="58">
                  <c:v>Restricted</c:v>
                </c:pt>
                <c:pt idx="59">
                  <c:v>Restricted</c:v>
                </c:pt>
                <c:pt idx="60">
                  <c:v>Restricted</c:v>
                </c:pt>
                <c:pt idx="61">
                  <c:v>Restricted</c:v>
                </c:pt>
                <c:pt idx="62">
                  <c:v>Restricted</c:v>
                </c:pt>
                <c:pt idx="63">
                  <c:v>Restricted</c:v>
                </c:pt>
                <c:pt idx="64">
                  <c:v>Restricted</c:v>
                </c:pt>
                <c:pt idx="65">
                  <c:v>Restricted</c:v>
                </c:pt>
                <c:pt idx="66">
                  <c:v>Restricted</c:v>
                </c:pt>
                <c:pt idx="67">
                  <c:v>Restricted</c:v>
                </c:pt>
                <c:pt idx="68">
                  <c:v>Restricted</c:v>
                </c:pt>
                <c:pt idx="69">
                  <c:v>Restricted</c:v>
                </c:pt>
                <c:pt idx="70">
                  <c:v>Restricted</c:v>
                </c:pt>
                <c:pt idx="71">
                  <c:v>Restricted</c:v>
                </c:pt>
                <c:pt idx="72">
                  <c:v>Restricted</c:v>
                </c:pt>
                <c:pt idx="73">
                  <c:v>Restricted</c:v>
                </c:pt>
                <c:pt idx="74">
                  <c:v>Restricted</c:v>
                </c:pt>
                <c:pt idx="75">
                  <c:v>Restricted</c:v>
                </c:pt>
                <c:pt idx="76">
                  <c:v>Restricted</c:v>
                </c:pt>
                <c:pt idx="77">
                  <c:v>Restricted</c:v>
                </c:pt>
                <c:pt idx="78">
                  <c:v>Restricted</c:v>
                </c:pt>
                <c:pt idx="79">
                  <c:v>Restricted</c:v>
                </c:pt>
                <c:pt idx="80">
                  <c:v>Restricted</c:v>
                </c:pt>
                <c:pt idx="81">
                  <c:v>Restricted</c:v>
                </c:pt>
                <c:pt idx="82">
                  <c:v>Restricted</c:v>
                </c:pt>
              </c:strCache>
            </c:strRef>
          </c:cat>
          <c:val>
            <c:numRef>
              <c:f>Sheet1!$I$13:$I$95</c:f>
              <c:numCache>
                <c:formatCode>0.0%</c:formatCode>
                <c:ptCount val="83"/>
                <c:pt idx="0">
                  <c:v>2.1005567798221674</c:v>
                </c:pt>
                <c:pt idx="1">
                  <c:v>2.0320850694309418</c:v>
                </c:pt>
                <c:pt idx="2">
                  <c:v>2.2281608323997468</c:v>
                </c:pt>
                <c:pt idx="3">
                  <c:v>1.2175306242592729</c:v>
                </c:pt>
                <c:pt idx="4">
                  <c:v>1.7543181153845078</c:v>
                </c:pt>
                <c:pt idx="5">
                  <c:v>3.2346573788763857</c:v>
                </c:pt>
                <c:pt idx="6">
                  <c:v>2.2441449241753331</c:v>
                </c:pt>
                <c:pt idx="7">
                  <c:v>1.7601708427659264</c:v>
                </c:pt>
                <c:pt idx="8">
                  <c:v>0.89966916044753975</c:v>
                </c:pt>
                <c:pt idx="9">
                  <c:v>0.31181426063595241</c:v>
                </c:pt>
                <c:pt idx="10">
                  <c:v>1.8351369092497865</c:v>
                </c:pt>
                <c:pt idx="11">
                  <c:v>1.46205415769993</c:v>
                </c:pt>
                <c:pt idx="12">
                  <c:v>1.8808586280744688</c:v>
                </c:pt>
                <c:pt idx="13">
                  <c:v>1.9089600884208793</c:v>
                </c:pt>
                <c:pt idx="14">
                  <c:v>1.459326147052767</c:v>
                </c:pt>
                <c:pt idx="15">
                  <c:v>0.91470494612333009</c:v>
                </c:pt>
                <c:pt idx="16">
                  <c:v>0.65334652816779071</c:v>
                </c:pt>
                <c:pt idx="17">
                  <c:v>2.5366726814162464</c:v>
                </c:pt>
                <c:pt idx="18">
                  <c:v>5.9704937006575696</c:v>
                </c:pt>
                <c:pt idx="19">
                  <c:v>0.71824717241627589</c:v>
                </c:pt>
                <c:pt idx="20">
                  <c:v>0.62464744763625324</c:v>
                </c:pt>
                <c:pt idx="21">
                  <c:v>1.8985013301998208</c:v>
                </c:pt>
                <c:pt idx="22">
                  <c:v>2.8185828600019631</c:v>
                </c:pt>
                <c:pt idx="23">
                  <c:v>2.2964394509000807</c:v>
                </c:pt>
                <c:pt idx="24">
                  <c:v>0.9799842564850193</c:v>
                </c:pt>
                <c:pt idx="25">
                  <c:v>3.9291885251338381</c:v>
                </c:pt>
                <c:pt idx="26">
                  <c:v>2.6551135291867984</c:v>
                </c:pt>
                <c:pt idx="27">
                  <c:v>1.0677111854561716</c:v>
                </c:pt>
                <c:pt idx="28">
                  <c:v>1.2365527793627125</c:v>
                </c:pt>
                <c:pt idx="29">
                  <c:v>2.0559868365663343</c:v>
                </c:pt>
                <c:pt idx="30">
                  <c:v>2.9843577284115939</c:v>
                </c:pt>
                <c:pt idx="31">
                  <c:v>2.5085612519881075</c:v>
                </c:pt>
                <c:pt idx="32">
                  <c:v>2.5427660170635784</c:v>
                </c:pt>
                <c:pt idx="33">
                  <c:v>3.2348687916333669</c:v>
                </c:pt>
                <c:pt idx="34">
                  <c:v>1.0899810654206246</c:v>
                </c:pt>
                <c:pt idx="35">
                  <c:v>1.2162293966478097</c:v>
                </c:pt>
                <c:pt idx="36">
                  <c:v>2.2843815540431902</c:v>
                </c:pt>
                <c:pt idx="37">
                  <c:v>1.4540631381025078</c:v>
                </c:pt>
                <c:pt idx="38">
                  <c:v>3.8590226069457971</c:v>
                </c:pt>
                <c:pt idx="39">
                  <c:v>1.4671655845450873</c:v>
                </c:pt>
                <c:pt idx="40">
                  <c:v>1.8385064509639784</c:v>
                </c:pt>
                <c:pt idx="41">
                  <c:v>23.206192810196079</c:v>
                </c:pt>
                <c:pt idx="42">
                  <c:v>6.2447302367898887</c:v>
                </c:pt>
                <c:pt idx="43">
                  <c:v>3.6069919839005995</c:v>
                </c:pt>
                <c:pt idx="44">
                  <c:v>1.2663167466427103</c:v>
                </c:pt>
                <c:pt idx="45">
                  <c:v>3.6155242820956515</c:v>
                </c:pt>
                <c:pt idx="46">
                  <c:v>2.4958867450035327</c:v>
                </c:pt>
                <c:pt idx="47">
                  <c:v>3.6579588749499368</c:v>
                </c:pt>
                <c:pt idx="48">
                  <c:v>7.5976267308561845</c:v>
                </c:pt>
                <c:pt idx="49">
                  <c:v>3.0623223032800313</c:v>
                </c:pt>
                <c:pt idx="50">
                  <c:v>2.7871437885171395</c:v>
                </c:pt>
                <c:pt idx="51">
                  <c:v>3.6811944365924867</c:v>
                </c:pt>
                <c:pt idx="52">
                  <c:v>3.469082221524693</c:v>
                </c:pt>
                <c:pt idx="53">
                  <c:v>1.8021866579151293</c:v>
                </c:pt>
                <c:pt idx="54">
                  <c:v>2.843654995321327</c:v>
                </c:pt>
                <c:pt idx="55">
                  <c:v>1.2392937760849738</c:v>
                </c:pt>
                <c:pt idx="56">
                  <c:v>2.1495221226566281</c:v>
                </c:pt>
                <c:pt idx="57">
                  <c:v>5.3961881676436922</c:v>
                </c:pt>
                <c:pt idx="58">
                  <c:v>3.5229701295735842</c:v>
                </c:pt>
                <c:pt idx="59">
                  <c:v>3.2386849699986895</c:v>
                </c:pt>
                <c:pt idx="60">
                  <c:v>0.42815585204481282</c:v>
                </c:pt>
                <c:pt idx="61">
                  <c:v>3.7879489342695725</c:v>
                </c:pt>
                <c:pt idx="62">
                  <c:v>1.973015238313653</c:v>
                </c:pt>
                <c:pt idx="63">
                  <c:v>2.3264951405767875</c:v>
                </c:pt>
                <c:pt idx="64">
                  <c:v>1.7552409032189156</c:v>
                </c:pt>
                <c:pt idx="65">
                  <c:v>2.020171314359223</c:v>
                </c:pt>
                <c:pt idx="66">
                  <c:v>1.3864628889910613</c:v>
                </c:pt>
                <c:pt idx="67">
                  <c:v>1.9180760473666996</c:v>
                </c:pt>
                <c:pt idx="68">
                  <c:v>2.4298509127593073</c:v>
                </c:pt>
                <c:pt idx="69">
                  <c:v>2.5772804866495247</c:v>
                </c:pt>
                <c:pt idx="70">
                  <c:v>1.7258672524931651</c:v>
                </c:pt>
                <c:pt idx="71">
                  <c:v>1.9738114591636025</c:v>
                </c:pt>
                <c:pt idx="72">
                  <c:v>1.5440710479644955</c:v>
                </c:pt>
                <c:pt idx="73">
                  <c:v>2.3675416458294114</c:v>
                </c:pt>
                <c:pt idx="74">
                  <c:v>0.57195928235443116</c:v>
                </c:pt>
                <c:pt idx="75">
                  <c:v>1.911915365994304</c:v>
                </c:pt>
                <c:pt idx="76">
                  <c:v>1.2769944868208358</c:v>
                </c:pt>
                <c:pt idx="77">
                  <c:v>1.7187300608597169</c:v>
                </c:pt>
                <c:pt idx="78">
                  <c:v>1.255713327412679</c:v>
                </c:pt>
                <c:pt idx="79">
                  <c:v>1.284188474491589</c:v>
                </c:pt>
                <c:pt idx="80">
                  <c:v>2.1244868271947843</c:v>
                </c:pt>
                <c:pt idx="81">
                  <c:v>1.7796235801008731</c:v>
                </c:pt>
                <c:pt idx="82">
                  <c:v>1.5444206393500661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BB-4647-922E-C8900426B2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0162016"/>
        <c:axId val="240157704"/>
      </c:barChart>
      <c:catAx>
        <c:axId val="240162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0157704"/>
        <c:crosses val="autoZero"/>
        <c:auto val="1"/>
        <c:lblAlgn val="ctr"/>
        <c:lblOffset val="100"/>
        <c:noMultiLvlLbl val="0"/>
      </c:catAx>
      <c:valAx>
        <c:axId val="240157704"/>
        <c:scaling>
          <c:orientation val="minMax"/>
          <c:max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 sz="1200" dirty="0"/>
                  <a:t>RBC / Actual Solvency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0162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516DD1-EAFD-425B-BCE6-B403D28351E0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0DCCF473-7BB8-4B90-8B25-E935DD1D30FA}">
      <dgm:prSet phldrT="[Text]"/>
      <dgm:spPr>
        <a:solidFill>
          <a:schemeClr val="tx1">
            <a:lumMod val="65000"/>
            <a:lumOff val="35000"/>
            <a:alpha val="90000"/>
          </a:scheme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Pros</a:t>
          </a:r>
          <a:endParaRPr lang="en-ZA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951F93-8972-41B2-8D18-FF4EB832AD50}" type="parTrans" cxnId="{18116842-F33B-4E60-99EB-001477CE8BBB}">
      <dgm:prSet/>
      <dgm:spPr/>
      <dgm:t>
        <a:bodyPr/>
        <a:lstStyle/>
        <a:p>
          <a:endParaRPr lang="en-ZA"/>
        </a:p>
      </dgm:t>
    </dgm:pt>
    <dgm:pt modelId="{9979B7D9-320F-4127-BFE3-897C0723F038}" type="sibTrans" cxnId="{18116842-F33B-4E60-99EB-001477CE8BBB}">
      <dgm:prSet/>
      <dgm:spPr/>
      <dgm:t>
        <a:bodyPr/>
        <a:lstStyle/>
        <a:p>
          <a:endParaRPr lang="en-ZA"/>
        </a:p>
      </dgm:t>
    </dgm:pt>
    <dgm:pt modelId="{E4582C30-AB48-41E9-BF50-3524867F4C64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1400" dirty="0"/>
            <a:t>Easy to understand</a:t>
          </a:r>
          <a:endParaRPr lang="en-ZA" sz="1400" dirty="0"/>
        </a:p>
      </dgm:t>
    </dgm:pt>
    <dgm:pt modelId="{ECF27048-68EB-4CD7-BBC6-F1A0DE40A919}" type="parTrans" cxnId="{D58175AC-0369-4C29-9151-ABC1511C8459}">
      <dgm:prSet/>
      <dgm:spPr/>
      <dgm:t>
        <a:bodyPr/>
        <a:lstStyle/>
        <a:p>
          <a:endParaRPr lang="en-ZA"/>
        </a:p>
      </dgm:t>
    </dgm:pt>
    <dgm:pt modelId="{0C9E74A2-BC15-4BD2-AA4C-6C2B274F6E09}" type="sibTrans" cxnId="{D58175AC-0369-4C29-9151-ABC1511C8459}">
      <dgm:prSet/>
      <dgm:spPr/>
      <dgm:t>
        <a:bodyPr/>
        <a:lstStyle/>
        <a:p>
          <a:endParaRPr lang="en-ZA"/>
        </a:p>
      </dgm:t>
    </dgm:pt>
    <dgm:pt modelId="{BCAE5E62-7234-4726-B953-C33DF039901C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1400" dirty="0"/>
            <a:t>Simple to calculate</a:t>
          </a:r>
          <a:endParaRPr lang="en-ZA" sz="1400" dirty="0"/>
        </a:p>
      </dgm:t>
    </dgm:pt>
    <dgm:pt modelId="{A6798A9E-0A66-4F9E-B423-E0F836AD1DB0}" type="parTrans" cxnId="{804FC102-D4D8-428D-9425-9D0E202EFCC0}">
      <dgm:prSet/>
      <dgm:spPr/>
      <dgm:t>
        <a:bodyPr/>
        <a:lstStyle/>
        <a:p>
          <a:endParaRPr lang="en-ZA"/>
        </a:p>
      </dgm:t>
    </dgm:pt>
    <dgm:pt modelId="{EF2AC1F3-5795-4D66-B950-D9CACCCD3CEE}" type="sibTrans" cxnId="{804FC102-D4D8-428D-9425-9D0E202EFCC0}">
      <dgm:prSet/>
      <dgm:spPr/>
      <dgm:t>
        <a:bodyPr/>
        <a:lstStyle/>
        <a:p>
          <a:endParaRPr lang="en-ZA"/>
        </a:p>
      </dgm:t>
    </dgm:pt>
    <dgm:pt modelId="{DA3D65B4-13FD-44A2-984D-785776CF9287}">
      <dgm:prSet phldrT="[Text]"/>
      <dgm:spPr>
        <a:solidFill>
          <a:schemeClr val="tx1">
            <a:lumMod val="65000"/>
            <a:lumOff val="35000"/>
            <a:alpha val="90000"/>
          </a:scheme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Cons</a:t>
          </a:r>
          <a:endParaRPr lang="en-ZA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004ED2-C4C4-4EFE-A940-C73D3F577757}" type="parTrans" cxnId="{F38AECE3-8CCC-4D74-B6A9-DB2DE153EE85}">
      <dgm:prSet/>
      <dgm:spPr/>
      <dgm:t>
        <a:bodyPr/>
        <a:lstStyle/>
        <a:p>
          <a:endParaRPr lang="en-ZA"/>
        </a:p>
      </dgm:t>
    </dgm:pt>
    <dgm:pt modelId="{12789C4D-3302-41DE-8AC0-A4A8D6358F21}" type="sibTrans" cxnId="{F38AECE3-8CCC-4D74-B6A9-DB2DE153EE85}">
      <dgm:prSet/>
      <dgm:spPr/>
      <dgm:t>
        <a:bodyPr/>
        <a:lstStyle/>
        <a:p>
          <a:endParaRPr lang="en-ZA"/>
        </a:p>
      </dgm:t>
    </dgm:pt>
    <dgm:pt modelId="{EE987124-C633-4A0D-9730-D8787467CE1D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1400" dirty="0"/>
            <a:t>High reserves  inefficient and costly</a:t>
          </a:r>
          <a:endParaRPr lang="en-ZA" sz="1400" dirty="0"/>
        </a:p>
      </dgm:t>
    </dgm:pt>
    <dgm:pt modelId="{79305926-A35D-4F2A-A7E8-41D4D56E1FF4}" type="parTrans" cxnId="{C3C7A09E-17B7-4E89-BE0A-EC482AB1C76F}">
      <dgm:prSet/>
      <dgm:spPr/>
      <dgm:t>
        <a:bodyPr/>
        <a:lstStyle/>
        <a:p>
          <a:endParaRPr lang="en-ZA"/>
        </a:p>
      </dgm:t>
    </dgm:pt>
    <dgm:pt modelId="{38CDFDBE-42CD-4D95-8C90-233C5E06771F}" type="sibTrans" cxnId="{C3C7A09E-17B7-4E89-BE0A-EC482AB1C76F}">
      <dgm:prSet/>
      <dgm:spPr/>
      <dgm:t>
        <a:bodyPr/>
        <a:lstStyle/>
        <a:p>
          <a:endParaRPr lang="en-ZA"/>
        </a:p>
      </dgm:t>
    </dgm:pt>
    <dgm:pt modelId="{667B2650-B50A-4284-95DC-D09F9CE2D789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1400" dirty="0"/>
            <a:t>Schemes pricing for deficits hold lower reserves</a:t>
          </a:r>
          <a:endParaRPr lang="en-ZA" sz="1400" dirty="0"/>
        </a:p>
      </dgm:t>
    </dgm:pt>
    <dgm:pt modelId="{BB6E7D3B-E574-4268-A472-8C91CC171213}" type="parTrans" cxnId="{05A5A92F-2672-440B-8267-9DF55A114170}">
      <dgm:prSet/>
      <dgm:spPr/>
      <dgm:t>
        <a:bodyPr/>
        <a:lstStyle/>
        <a:p>
          <a:endParaRPr lang="en-ZA"/>
        </a:p>
      </dgm:t>
    </dgm:pt>
    <dgm:pt modelId="{4ED3CDE1-0DF7-45CE-A3C7-214ADC1A98C1}" type="sibTrans" cxnId="{05A5A92F-2672-440B-8267-9DF55A114170}">
      <dgm:prSet/>
      <dgm:spPr/>
      <dgm:t>
        <a:bodyPr/>
        <a:lstStyle/>
        <a:p>
          <a:endParaRPr lang="en-ZA"/>
        </a:p>
      </dgm:t>
    </dgm:pt>
    <dgm:pt modelId="{E3619BC2-EBEE-47AC-8462-CAE092A9A522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1400" dirty="0"/>
            <a:t>No account for actual risk of scheme</a:t>
          </a:r>
          <a:endParaRPr lang="en-ZA" sz="1400" dirty="0"/>
        </a:p>
      </dgm:t>
    </dgm:pt>
    <dgm:pt modelId="{DD781688-F29E-423C-91A5-30E0A1D42F62}" type="sibTrans" cxnId="{F2123DAF-721A-4BEC-AA0E-A0B06774B704}">
      <dgm:prSet/>
      <dgm:spPr/>
      <dgm:t>
        <a:bodyPr/>
        <a:lstStyle/>
        <a:p>
          <a:endParaRPr lang="en-ZA"/>
        </a:p>
      </dgm:t>
    </dgm:pt>
    <dgm:pt modelId="{5A7F1A01-D6AB-46E2-9B93-1655B0C6CA38}" type="parTrans" cxnId="{F2123DAF-721A-4BEC-AA0E-A0B06774B704}">
      <dgm:prSet/>
      <dgm:spPr/>
      <dgm:t>
        <a:bodyPr/>
        <a:lstStyle/>
        <a:p>
          <a:endParaRPr lang="en-ZA"/>
        </a:p>
      </dgm:t>
    </dgm:pt>
    <dgm:pt modelId="{BD51B07F-3FA5-44F4-887C-0D2A5677BD1A}" type="pres">
      <dgm:prSet presAssocID="{EF516DD1-EAFD-425B-BCE6-B403D28351E0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43C8BCB6-68D8-4E9A-A2CF-3BBB024D062A}" type="pres">
      <dgm:prSet presAssocID="{EF516DD1-EAFD-425B-BCE6-B403D28351E0}" presName="dummyMaxCanvas" presStyleCnt="0"/>
      <dgm:spPr/>
    </dgm:pt>
    <dgm:pt modelId="{243D94DF-F64B-4F47-89CA-02113B192146}" type="pres">
      <dgm:prSet presAssocID="{EF516DD1-EAFD-425B-BCE6-B403D28351E0}" presName="parentComposite" presStyleCnt="0"/>
      <dgm:spPr/>
    </dgm:pt>
    <dgm:pt modelId="{5827BB4A-EB88-4C78-8C80-9294503DA90D}" type="pres">
      <dgm:prSet presAssocID="{EF516DD1-EAFD-425B-BCE6-B403D28351E0}" presName="parent1" presStyleLbl="alignAccFollowNode1" presStyleIdx="0" presStyleCnt="4">
        <dgm:presLayoutVars>
          <dgm:chMax val="4"/>
        </dgm:presLayoutVars>
      </dgm:prSet>
      <dgm:spPr/>
    </dgm:pt>
    <dgm:pt modelId="{91915434-A7DD-4A90-B66E-D110A8D61A7C}" type="pres">
      <dgm:prSet presAssocID="{EF516DD1-EAFD-425B-BCE6-B403D28351E0}" presName="parent2" presStyleLbl="alignAccFollowNode1" presStyleIdx="1" presStyleCnt="4">
        <dgm:presLayoutVars>
          <dgm:chMax val="4"/>
        </dgm:presLayoutVars>
      </dgm:prSet>
      <dgm:spPr/>
    </dgm:pt>
    <dgm:pt modelId="{36347FC4-61B9-4EDD-B4EE-F4E56E34BD3F}" type="pres">
      <dgm:prSet presAssocID="{EF516DD1-EAFD-425B-BCE6-B403D28351E0}" presName="childrenComposite" presStyleCnt="0"/>
      <dgm:spPr/>
    </dgm:pt>
    <dgm:pt modelId="{0E29E0F1-97D9-4E17-8A34-CA4FB01F3897}" type="pres">
      <dgm:prSet presAssocID="{EF516DD1-EAFD-425B-BCE6-B403D28351E0}" presName="dummyMaxCanvas_ChildArea" presStyleCnt="0"/>
      <dgm:spPr/>
    </dgm:pt>
    <dgm:pt modelId="{8586E8D4-ED38-48D9-8900-CF2CD6A83717}" type="pres">
      <dgm:prSet presAssocID="{EF516DD1-EAFD-425B-BCE6-B403D28351E0}" presName="fulcrum" presStyleLbl="alignAccFollowNode1" presStyleIdx="2" presStyleCnt="4"/>
      <dgm:spPr>
        <a:solidFill>
          <a:schemeClr val="tx1">
            <a:alpha val="90000"/>
          </a:schemeClr>
        </a:solidFill>
        <a:ln>
          <a:noFill/>
        </a:ln>
      </dgm:spPr>
    </dgm:pt>
    <dgm:pt modelId="{D23BDB99-983B-406D-87CB-1CC25F0F26AC}" type="pres">
      <dgm:prSet presAssocID="{EF516DD1-EAFD-425B-BCE6-B403D28351E0}" presName="balance_23" presStyleLbl="alignAccFollowNode1" presStyleIdx="3" presStyleCnt="4">
        <dgm:presLayoutVars>
          <dgm:bulletEnabled val="1"/>
        </dgm:presLayoutVars>
      </dgm:prSet>
      <dgm:spPr>
        <a:solidFill>
          <a:schemeClr val="tx1">
            <a:alpha val="90000"/>
          </a:schemeClr>
        </a:solidFill>
        <a:ln>
          <a:noFill/>
        </a:ln>
      </dgm:spPr>
    </dgm:pt>
    <dgm:pt modelId="{857E2994-2F2A-4F44-AEE9-15917473F18E}" type="pres">
      <dgm:prSet presAssocID="{EF516DD1-EAFD-425B-BCE6-B403D28351E0}" presName="right_23_1" presStyleLbl="node1" presStyleIdx="0" presStyleCnt="5" custScaleX="114672">
        <dgm:presLayoutVars>
          <dgm:bulletEnabled val="1"/>
        </dgm:presLayoutVars>
      </dgm:prSet>
      <dgm:spPr/>
    </dgm:pt>
    <dgm:pt modelId="{9B0FFF0C-6B81-4EC4-9B75-9510726668E6}" type="pres">
      <dgm:prSet presAssocID="{EF516DD1-EAFD-425B-BCE6-B403D28351E0}" presName="right_23_2" presStyleLbl="node1" presStyleIdx="1" presStyleCnt="5" custScaleX="118240">
        <dgm:presLayoutVars>
          <dgm:bulletEnabled val="1"/>
        </dgm:presLayoutVars>
      </dgm:prSet>
      <dgm:spPr/>
    </dgm:pt>
    <dgm:pt modelId="{28816DE5-45EE-45B1-B962-7ADB9E42AECF}" type="pres">
      <dgm:prSet presAssocID="{EF516DD1-EAFD-425B-BCE6-B403D28351E0}" presName="right_23_3" presStyleLbl="node1" presStyleIdx="2" presStyleCnt="5" custScaleX="119084">
        <dgm:presLayoutVars>
          <dgm:bulletEnabled val="1"/>
        </dgm:presLayoutVars>
      </dgm:prSet>
      <dgm:spPr/>
    </dgm:pt>
    <dgm:pt modelId="{FFE79AE3-491A-4BB2-BA5E-317914033E8F}" type="pres">
      <dgm:prSet presAssocID="{EF516DD1-EAFD-425B-BCE6-B403D28351E0}" presName="left_23_1" presStyleLbl="node1" presStyleIdx="3" presStyleCnt="5" custScaleX="119417">
        <dgm:presLayoutVars>
          <dgm:bulletEnabled val="1"/>
        </dgm:presLayoutVars>
      </dgm:prSet>
      <dgm:spPr/>
    </dgm:pt>
    <dgm:pt modelId="{CFA9317D-5CDE-4DD3-BB0C-11106B1C1150}" type="pres">
      <dgm:prSet presAssocID="{EF516DD1-EAFD-425B-BCE6-B403D28351E0}" presName="left_23_2" presStyleLbl="node1" presStyleIdx="4" presStyleCnt="5" custScaleX="125771">
        <dgm:presLayoutVars>
          <dgm:bulletEnabled val="1"/>
        </dgm:presLayoutVars>
      </dgm:prSet>
      <dgm:spPr/>
    </dgm:pt>
  </dgm:ptLst>
  <dgm:cxnLst>
    <dgm:cxn modelId="{49D09000-C6E2-4BD0-A83D-852EC0E4735D}" type="presOf" srcId="{BCAE5E62-7234-4726-B953-C33DF039901C}" destId="{CFA9317D-5CDE-4DD3-BB0C-11106B1C1150}" srcOrd="0" destOrd="0" presId="urn:microsoft.com/office/officeart/2005/8/layout/balance1"/>
    <dgm:cxn modelId="{804FC102-D4D8-428D-9425-9D0E202EFCC0}" srcId="{0DCCF473-7BB8-4B90-8B25-E935DD1D30FA}" destId="{BCAE5E62-7234-4726-B953-C33DF039901C}" srcOrd="1" destOrd="0" parTransId="{A6798A9E-0A66-4F9E-B423-E0F836AD1DB0}" sibTransId="{EF2AC1F3-5795-4D66-B950-D9CACCCD3CEE}"/>
    <dgm:cxn modelId="{05A5A92F-2672-440B-8267-9DF55A114170}" srcId="{DA3D65B4-13FD-44A2-984D-785776CF9287}" destId="{667B2650-B50A-4284-95DC-D09F9CE2D789}" srcOrd="1" destOrd="0" parTransId="{BB6E7D3B-E574-4268-A472-8C91CC171213}" sibTransId="{4ED3CDE1-0DF7-45CE-A3C7-214ADC1A98C1}"/>
    <dgm:cxn modelId="{8EDE4437-699F-4E3D-B82C-49B80ABABD6A}" type="presOf" srcId="{EF516DD1-EAFD-425B-BCE6-B403D28351E0}" destId="{BD51B07F-3FA5-44F4-887C-0D2A5677BD1A}" srcOrd="0" destOrd="0" presId="urn:microsoft.com/office/officeart/2005/8/layout/balance1"/>
    <dgm:cxn modelId="{18116842-F33B-4E60-99EB-001477CE8BBB}" srcId="{EF516DD1-EAFD-425B-BCE6-B403D28351E0}" destId="{0DCCF473-7BB8-4B90-8B25-E935DD1D30FA}" srcOrd="0" destOrd="0" parTransId="{33951F93-8972-41B2-8D18-FF4EB832AD50}" sibTransId="{9979B7D9-320F-4127-BFE3-897C0723F038}"/>
    <dgm:cxn modelId="{E7155073-C2C9-4F0C-872A-220379A3B2B1}" type="presOf" srcId="{0DCCF473-7BB8-4B90-8B25-E935DD1D30FA}" destId="{5827BB4A-EB88-4C78-8C80-9294503DA90D}" srcOrd="0" destOrd="0" presId="urn:microsoft.com/office/officeart/2005/8/layout/balance1"/>
    <dgm:cxn modelId="{95251892-14E4-4865-8B44-9CFDD2CB2A18}" type="presOf" srcId="{EE987124-C633-4A0D-9730-D8787467CE1D}" destId="{857E2994-2F2A-4F44-AEE9-15917473F18E}" srcOrd="0" destOrd="0" presId="urn:microsoft.com/office/officeart/2005/8/layout/balance1"/>
    <dgm:cxn modelId="{C3C7A09E-17B7-4E89-BE0A-EC482AB1C76F}" srcId="{DA3D65B4-13FD-44A2-984D-785776CF9287}" destId="{EE987124-C633-4A0D-9730-D8787467CE1D}" srcOrd="0" destOrd="0" parTransId="{79305926-A35D-4F2A-A7E8-41D4D56E1FF4}" sibTransId="{38CDFDBE-42CD-4D95-8C90-233C5E06771F}"/>
    <dgm:cxn modelId="{682420AB-3548-4C54-9512-833EDF202534}" type="presOf" srcId="{667B2650-B50A-4284-95DC-D09F9CE2D789}" destId="{9B0FFF0C-6B81-4EC4-9B75-9510726668E6}" srcOrd="0" destOrd="0" presId="urn:microsoft.com/office/officeart/2005/8/layout/balance1"/>
    <dgm:cxn modelId="{D58175AC-0369-4C29-9151-ABC1511C8459}" srcId="{0DCCF473-7BB8-4B90-8B25-E935DD1D30FA}" destId="{E4582C30-AB48-41E9-BF50-3524867F4C64}" srcOrd="0" destOrd="0" parTransId="{ECF27048-68EB-4CD7-BBC6-F1A0DE40A919}" sibTransId="{0C9E74A2-BC15-4BD2-AA4C-6C2B274F6E09}"/>
    <dgm:cxn modelId="{F2123DAF-721A-4BEC-AA0E-A0B06774B704}" srcId="{DA3D65B4-13FD-44A2-984D-785776CF9287}" destId="{E3619BC2-EBEE-47AC-8462-CAE092A9A522}" srcOrd="2" destOrd="0" parTransId="{5A7F1A01-D6AB-46E2-9B93-1655B0C6CA38}" sibTransId="{DD781688-F29E-423C-91A5-30E0A1D42F62}"/>
    <dgm:cxn modelId="{71333BC2-0395-4B36-A441-18F4C3934FD3}" type="presOf" srcId="{E4582C30-AB48-41E9-BF50-3524867F4C64}" destId="{FFE79AE3-491A-4BB2-BA5E-317914033E8F}" srcOrd="0" destOrd="0" presId="urn:microsoft.com/office/officeart/2005/8/layout/balance1"/>
    <dgm:cxn modelId="{2A75B1CD-E89F-42F0-9466-DA68F7D415CF}" type="presOf" srcId="{DA3D65B4-13FD-44A2-984D-785776CF9287}" destId="{91915434-A7DD-4A90-B66E-D110A8D61A7C}" srcOrd="0" destOrd="0" presId="urn:microsoft.com/office/officeart/2005/8/layout/balance1"/>
    <dgm:cxn modelId="{BB6537D6-C105-4659-A4EE-9F38DD54100A}" type="presOf" srcId="{E3619BC2-EBEE-47AC-8462-CAE092A9A522}" destId="{28816DE5-45EE-45B1-B962-7ADB9E42AECF}" srcOrd="0" destOrd="0" presId="urn:microsoft.com/office/officeart/2005/8/layout/balance1"/>
    <dgm:cxn modelId="{F38AECE3-8CCC-4D74-B6A9-DB2DE153EE85}" srcId="{EF516DD1-EAFD-425B-BCE6-B403D28351E0}" destId="{DA3D65B4-13FD-44A2-984D-785776CF9287}" srcOrd="1" destOrd="0" parTransId="{17004ED2-C4C4-4EFE-A940-C73D3F577757}" sibTransId="{12789C4D-3302-41DE-8AC0-A4A8D6358F21}"/>
    <dgm:cxn modelId="{7D6D6757-978D-436E-B30E-B08412590D76}" type="presParOf" srcId="{BD51B07F-3FA5-44F4-887C-0D2A5677BD1A}" destId="{43C8BCB6-68D8-4E9A-A2CF-3BBB024D062A}" srcOrd="0" destOrd="0" presId="urn:microsoft.com/office/officeart/2005/8/layout/balance1"/>
    <dgm:cxn modelId="{F35AF888-70E6-4F9A-BC7E-9669071DF5AE}" type="presParOf" srcId="{BD51B07F-3FA5-44F4-887C-0D2A5677BD1A}" destId="{243D94DF-F64B-4F47-89CA-02113B192146}" srcOrd="1" destOrd="0" presId="urn:microsoft.com/office/officeart/2005/8/layout/balance1"/>
    <dgm:cxn modelId="{A309D69D-5A89-4F2B-BFAF-F7E13ABB5781}" type="presParOf" srcId="{243D94DF-F64B-4F47-89CA-02113B192146}" destId="{5827BB4A-EB88-4C78-8C80-9294503DA90D}" srcOrd="0" destOrd="0" presId="urn:microsoft.com/office/officeart/2005/8/layout/balance1"/>
    <dgm:cxn modelId="{5C3F9E3B-6F97-45C6-BEBB-53CE82F574A7}" type="presParOf" srcId="{243D94DF-F64B-4F47-89CA-02113B192146}" destId="{91915434-A7DD-4A90-B66E-D110A8D61A7C}" srcOrd="1" destOrd="0" presId="urn:microsoft.com/office/officeart/2005/8/layout/balance1"/>
    <dgm:cxn modelId="{18267A5D-70A4-423A-87D9-58CEEDAC01EC}" type="presParOf" srcId="{BD51B07F-3FA5-44F4-887C-0D2A5677BD1A}" destId="{36347FC4-61B9-4EDD-B4EE-F4E56E34BD3F}" srcOrd="2" destOrd="0" presId="urn:microsoft.com/office/officeart/2005/8/layout/balance1"/>
    <dgm:cxn modelId="{B43096E4-0337-4D1B-B708-FC931B3C2D45}" type="presParOf" srcId="{36347FC4-61B9-4EDD-B4EE-F4E56E34BD3F}" destId="{0E29E0F1-97D9-4E17-8A34-CA4FB01F3897}" srcOrd="0" destOrd="0" presId="urn:microsoft.com/office/officeart/2005/8/layout/balance1"/>
    <dgm:cxn modelId="{944CA960-F286-47BC-A3C2-2965A7429FE0}" type="presParOf" srcId="{36347FC4-61B9-4EDD-B4EE-F4E56E34BD3F}" destId="{8586E8D4-ED38-48D9-8900-CF2CD6A83717}" srcOrd="1" destOrd="0" presId="urn:microsoft.com/office/officeart/2005/8/layout/balance1"/>
    <dgm:cxn modelId="{5A6F6695-703A-4FE4-AD4E-97A6C80B5576}" type="presParOf" srcId="{36347FC4-61B9-4EDD-B4EE-F4E56E34BD3F}" destId="{D23BDB99-983B-406D-87CB-1CC25F0F26AC}" srcOrd="2" destOrd="0" presId="urn:microsoft.com/office/officeart/2005/8/layout/balance1"/>
    <dgm:cxn modelId="{35C5746C-AA0B-47FB-8617-B375AE8C022C}" type="presParOf" srcId="{36347FC4-61B9-4EDD-B4EE-F4E56E34BD3F}" destId="{857E2994-2F2A-4F44-AEE9-15917473F18E}" srcOrd="3" destOrd="0" presId="urn:microsoft.com/office/officeart/2005/8/layout/balance1"/>
    <dgm:cxn modelId="{E9CFEBBB-9DFA-4B4C-BE88-B1F9F34FB458}" type="presParOf" srcId="{36347FC4-61B9-4EDD-B4EE-F4E56E34BD3F}" destId="{9B0FFF0C-6B81-4EC4-9B75-9510726668E6}" srcOrd="4" destOrd="0" presId="urn:microsoft.com/office/officeart/2005/8/layout/balance1"/>
    <dgm:cxn modelId="{544E902D-F55B-4C29-AA93-3D26B3A2CDDA}" type="presParOf" srcId="{36347FC4-61B9-4EDD-B4EE-F4E56E34BD3F}" destId="{28816DE5-45EE-45B1-B962-7ADB9E42AECF}" srcOrd="5" destOrd="0" presId="urn:microsoft.com/office/officeart/2005/8/layout/balance1"/>
    <dgm:cxn modelId="{2023315A-604F-4424-A052-9F748E0F2D7F}" type="presParOf" srcId="{36347FC4-61B9-4EDD-B4EE-F4E56E34BD3F}" destId="{FFE79AE3-491A-4BB2-BA5E-317914033E8F}" srcOrd="6" destOrd="0" presId="urn:microsoft.com/office/officeart/2005/8/layout/balance1"/>
    <dgm:cxn modelId="{44AD6CFD-29FA-4894-90C3-9F18C982E961}" type="presParOf" srcId="{36347FC4-61B9-4EDD-B4EE-F4E56E34BD3F}" destId="{CFA9317D-5CDE-4DD3-BB0C-11106B1C1150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4DA6E2-61F6-4214-899D-C093F72F7EAF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AD67F2D8-CDFB-4773-A416-CFA296F446FF}">
      <dgm:prSet phldrT="[Text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Review of current solvency framework by CMS</a:t>
          </a:r>
          <a:endParaRPr lang="en-ZA" dirty="0">
            <a:solidFill>
              <a:schemeClr val="tx1"/>
            </a:solidFill>
          </a:endParaRPr>
        </a:p>
      </dgm:t>
    </dgm:pt>
    <dgm:pt modelId="{7C5B417E-281A-47CA-BFAE-C7A6A0C13DB0}" type="parTrans" cxnId="{4594B3B2-1F46-410B-88EA-E949A7ADC6D2}">
      <dgm:prSet/>
      <dgm:spPr/>
      <dgm:t>
        <a:bodyPr/>
        <a:lstStyle/>
        <a:p>
          <a:endParaRPr lang="en-ZA"/>
        </a:p>
      </dgm:t>
    </dgm:pt>
    <dgm:pt modelId="{02C8F41A-E51C-405E-9A15-A8377A4833D4}" type="sibTrans" cxnId="{4594B3B2-1F46-410B-88EA-E949A7ADC6D2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endParaRPr lang="en-ZA"/>
        </a:p>
      </dgm:t>
    </dgm:pt>
    <dgm:pt modelId="{59AB8937-CF8F-4C16-9660-31DAE593DD0D}">
      <dgm:prSet phldrT="[Text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CMS published a proposed RBC framework</a:t>
          </a:r>
          <a:endParaRPr lang="en-ZA" dirty="0">
            <a:solidFill>
              <a:schemeClr val="tx1"/>
            </a:solidFill>
          </a:endParaRPr>
        </a:p>
      </dgm:t>
    </dgm:pt>
    <dgm:pt modelId="{F63264CA-0559-46B4-967A-8E88F222CB77}" type="parTrans" cxnId="{5958C635-046E-4CE7-ADB4-66A069656AB6}">
      <dgm:prSet/>
      <dgm:spPr/>
      <dgm:t>
        <a:bodyPr/>
        <a:lstStyle/>
        <a:p>
          <a:endParaRPr lang="en-ZA"/>
        </a:p>
      </dgm:t>
    </dgm:pt>
    <dgm:pt modelId="{71B0F2FE-A5C1-48E4-874F-3A5D28D8ACD7}" type="sibTrans" cxnId="{5958C635-046E-4CE7-ADB4-66A069656AB6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endParaRPr lang="en-ZA"/>
        </a:p>
      </dgm:t>
    </dgm:pt>
    <dgm:pt modelId="{0003C576-704F-442B-96F3-830F359E14B5}">
      <dgm:prSet phldrT="[Text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ITAP has also developed an RBC framework</a:t>
          </a:r>
          <a:endParaRPr lang="en-ZA" dirty="0">
            <a:solidFill>
              <a:schemeClr val="tx1"/>
            </a:solidFill>
          </a:endParaRPr>
        </a:p>
      </dgm:t>
    </dgm:pt>
    <dgm:pt modelId="{3725D20B-B9B5-4D18-911F-1077119BF4C1}" type="parTrans" cxnId="{F461B658-2D56-4752-9EFB-09BE88FEDBBF}">
      <dgm:prSet/>
      <dgm:spPr/>
      <dgm:t>
        <a:bodyPr/>
        <a:lstStyle/>
        <a:p>
          <a:endParaRPr lang="en-ZA"/>
        </a:p>
      </dgm:t>
    </dgm:pt>
    <dgm:pt modelId="{7C0AA968-32E1-456E-8209-7F958BE02163}" type="sibTrans" cxnId="{F461B658-2D56-4752-9EFB-09BE88FEDBBF}">
      <dgm:prSet/>
      <dgm:spPr/>
      <dgm:t>
        <a:bodyPr/>
        <a:lstStyle/>
        <a:p>
          <a:endParaRPr lang="en-ZA"/>
        </a:p>
      </dgm:t>
    </dgm:pt>
    <dgm:pt modelId="{C1A940EB-EA29-4DDA-9EBF-3A8E25EE2115}" type="pres">
      <dgm:prSet presAssocID="{444DA6E2-61F6-4214-899D-C093F72F7EAF}" presName="linearFlow" presStyleCnt="0">
        <dgm:presLayoutVars>
          <dgm:resizeHandles val="exact"/>
        </dgm:presLayoutVars>
      </dgm:prSet>
      <dgm:spPr/>
    </dgm:pt>
    <dgm:pt modelId="{CD171725-0998-4F2C-903C-28A7CDA409F0}" type="pres">
      <dgm:prSet presAssocID="{AD67F2D8-CDFB-4773-A416-CFA296F446FF}" presName="node" presStyleLbl="node1" presStyleIdx="0" presStyleCnt="3">
        <dgm:presLayoutVars>
          <dgm:bulletEnabled val="1"/>
        </dgm:presLayoutVars>
      </dgm:prSet>
      <dgm:spPr/>
    </dgm:pt>
    <dgm:pt modelId="{D41D5F93-55D1-4ADB-BE2B-6346C9590036}" type="pres">
      <dgm:prSet presAssocID="{02C8F41A-E51C-405E-9A15-A8377A4833D4}" presName="sibTrans" presStyleLbl="sibTrans2D1" presStyleIdx="0" presStyleCnt="2"/>
      <dgm:spPr/>
    </dgm:pt>
    <dgm:pt modelId="{849299E2-BC2B-422D-89CB-75C50EF9914B}" type="pres">
      <dgm:prSet presAssocID="{02C8F41A-E51C-405E-9A15-A8377A4833D4}" presName="connectorText" presStyleLbl="sibTrans2D1" presStyleIdx="0" presStyleCnt="2"/>
      <dgm:spPr/>
    </dgm:pt>
    <dgm:pt modelId="{88B21463-4A99-4F59-90A0-FA0A72E3D043}" type="pres">
      <dgm:prSet presAssocID="{59AB8937-CF8F-4C16-9660-31DAE593DD0D}" presName="node" presStyleLbl="node1" presStyleIdx="1" presStyleCnt="3">
        <dgm:presLayoutVars>
          <dgm:bulletEnabled val="1"/>
        </dgm:presLayoutVars>
      </dgm:prSet>
      <dgm:spPr/>
    </dgm:pt>
    <dgm:pt modelId="{3CB4A7D9-E75B-476E-A9BA-0489F61DA9EE}" type="pres">
      <dgm:prSet presAssocID="{71B0F2FE-A5C1-48E4-874F-3A5D28D8ACD7}" presName="sibTrans" presStyleLbl="sibTrans2D1" presStyleIdx="1" presStyleCnt="2"/>
      <dgm:spPr/>
    </dgm:pt>
    <dgm:pt modelId="{E228297F-F1A3-4226-BE12-01532D057975}" type="pres">
      <dgm:prSet presAssocID="{71B0F2FE-A5C1-48E4-874F-3A5D28D8ACD7}" presName="connectorText" presStyleLbl="sibTrans2D1" presStyleIdx="1" presStyleCnt="2"/>
      <dgm:spPr/>
    </dgm:pt>
    <dgm:pt modelId="{B7C3E7D1-7A5A-4737-8278-8CC6B6BF9126}" type="pres">
      <dgm:prSet presAssocID="{0003C576-704F-442B-96F3-830F359E14B5}" presName="node" presStyleLbl="node1" presStyleIdx="2" presStyleCnt="3">
        <dgm:presLayoutVars>
          <dgm:bulletEnabled val="1"/>
        </dgm:presLayoutVars>
      </dgm:prSet>
      <dgm:spPr/>
    </dgm:pt>
  </dgm:ptLst>
  <dgm:cxnLst>
    <dgm:cxn modelId="{8C4AB329-F31C-481C-A21F-3EC70F7F84CE}" type="presOf" srcId="{444DA6E2-61F6-4214-899D-C093F72F7EAF}" destId="{C1A940EB-EA29-4DDA-9EBF-3A8E25EE2115}" srcOrd="0" destOrd="0" presId="urn:microsoft.com/office/officeart/2005/8/layout/process2"/>
    <dgm:cxn modelId="{58AA4F2A-F285-46AF-A548-02AABF8F8A0E}" type="presOf" srcId="{0003C576-704F-442B-96F3-830F359E14B5}" destId="{B7C3E7D1-7A5A-4737-8278-8CC6B6BF9126}" srcOrd="0" destOrd="0" presId="urn:microsoft.com/office/officeart/2005/8/layout/process2"/>
    <dgm:cxn modelId="{5958C635-046E-4CE7-ADB4-66A069656AB6}" srcId="{444DA6E2-61F6-4214-899D-C093F72F7EAF}" destId="{59AB8937-CF8F-4C16-9660-31DAE593DD0D}" srcOrd="1" destOrd="0" parTransId="{F63264CA-0559-46B4-967A-8E88F222CB77}" sibTransId="{71B0F2FE-A5C1-48E4-874F-3A5D28D8ACD7}"/>
    <dgm:cxn modelId="{5ED5963C-260B-498F-B8C5-E0CD5F37278E}" type="presOf" srcId="{71B0F2FE-A5C1-48E4-874F-3A5D28D8ACD7}" destId="{E228297F-F1A3-4226-BE12-01532D057975}" srcOrd="1" destOrd="0" presId="urn:microsoft.com/office/officeart/2005/8/layout/process2"/>
    <dgm:cxn modelId="{514C4873-FCB7-4912-8447-2659833F7F6A}" type="presOf" srcId="{02C8F41A-E51C-405E-9A15-A8377A4833D4}" destId="{849299E2-BC2B-422D-89CB-75C50EF9914B}" srcOrd="1" destOrd="0" presId="urn:microsoft.com/office/officeart/2005/8/layout/process2"/>
    <dgm:cxn modelId="{F461B658-2D56-4752-9EFB-09BE88FEDBBF}" srcId="{444DA6E2-61F6-4214-899D-C093F72F7EAF}" destId="{0003C576-704F-442B-96F3-830F359E14B5}" srcOrd="2" destOrd="0" parTransId="{3725D20B-B9B5-4D18-911F-1077119BF4C1}" sibTransId="{7C0AA968-32E1-456E-8209-7F958BE02163}"/>
    <dgm:cxn modelId="{5366FB9D-77F4-4C8A-8C9D-9A0521D8E1EB}" type="presOf" srcId="{71B0F2FE-A5C1-48E4-874F-3A5D28D8ACD7}" destId="{3CB4A7D9-E75B-476E-A9BA-0489F61DA9EE}" srcOrd="0" destOrd="0" presId="urn:microsoft.com/office/officeart/2005/8/layout/process2"/>
    <dgm:cxn modelId="{4594B3B2-1F46-410B-88EA-E949A7ADC6D2}" srcId="{444DA6E2-61F6-4214-899D-C093F72F7EAF}" destId="{AD67F2D8-CDFB-4773-A416-CFA296F446FF}" srcOrd="0" destOrd="0" parTransId="{7C5B417E-281A-47CA-BFAE-C7A6A0C13DB0}" sibTransId="{02C8F41A-E51C-405E-9A15-A8377A4833D4}"/>
    <dgm:cxn modelId="{12666EC9-F81D-4600-B53D-4AB2E58C5AD3}" type="presOf" srcId="{59AB8937-CF8F-4C16-9660-31DAE593DD0D}" destId="{88B21463-4A99-4F59-90A0-FA0A72E3D043}" srcOrd="0" destOrd="0" presId="urn:microsoft.com/office/officeart/2005/8/layout/process2"/>
    <dgm:cxn modelId="{4BA908D8-A06E-43AE-B821-8279E6EB0780}" type="presOf" srcId="{02C8F41A-E51C-405E-9A15-A8377A4833D4}" destId="{D41D5F93-55D1-4ADB-BE2B-6346C9590036}" srcOrd="0" destOrd="0" presId="urn:microsoft.com/office/officeart/2005/8/layout/process2"/>
    <dgm:cxn modelId="{58B2A1D8-7201-43B5-82E6-C90CE22CADD1}" type="presOf" srcId="{AD67F2D8-CDFB-4773-A416-CFA296F446FF}" destId="{CD171725-0998-4F2C-903C-28A7CDA409F0}" srcOrd="0" destOrd="0" presId="urn:microsoft.com/office/officeart/2005/8/layout/process2"/>
    <dgm:cxn modelId="{89169D9F-19EF-42BC-92A0-6C278979BF61}" type="presParOf" srcId="{C1A940EB-EA29-4DDA-9EBF-3A8E25EE2115}" destId="{CD171725-0998-4F2C-903C-28A7CDA409F0}" srcOrd="0" destOrd="0" presId="urn:microsoft.com/office/officeart/2005/8/layout/process2"/>
    <dgm:cxn modelId="{1BF3D3BB-E315-4B9A-BEE7-1E990B0AFD40}" type="presParOf" srcId="{C1A940EB-EA29-4DDA-9EBF-3A8E25EE2115}" destId="{D41D5F93-55D1-4ADB-BE2B-6346C9590036}" srcOrd="1" destOrd="0" presId="urn:microsoft.com/office/officeart/2005/8/layout/process2"/>
    <dgm:cxn modelId="{1765B720-72BF-426E-AD38-5FB0604CAB0A}" type="presParOf" srcId="{D41D5F93-55D1-4ADB-BE2B-6346C9590036}" destId="{849299E2-BC2B-422D-89CB-75C50EF9914B}" srcOrd="0" destOrd="0" presId="urn:microsoft.com/office/officeart/2005/8/layout/process2"/>
    <dgm:cxn modelId="{589EF9F6-6F50-49D6-8B92-8E5A99507DB6}" type="presParOf" srcId="{C1A940EB-EA29-4DDA-9EBF-3A8E25EE2115}" destId="{88B21463-4A99-4F59-90A0-FA0A72E3D043}" srcOrd="2" destOrd="0" presId="urn:microsoft.com/office/officeart/2005/8/layout/process2"/>
    <dgm:cxn modelId="{15D7D351-330B-46A3-BB55-FC62038C4F81}" type="presParOf" srcId="{C1A940EB-EA29-4DDA-9EBF-3A8E25EE2115}" destId="{3CB4A7D9-E75B-476E-A9BA-0489F61DA9EE}" srcOrd="3" destOrd="0" presId="urn:microsoft.com/office/officeart/2005/8/layout/process2"/>
    <dgm:cxn modelId="{670CC0CD-A817-4D95-841D-AE6B3997C04D}" type="presParOf" srcId="{3CB4A7D9-E75B-476E-A9BA-0489F61DA9EE}" destId="{E228297F-F1A3-4226-BE12-01532D057975}" srcOrd="0" destOrd="0" presId="urn:microsoft.com/office/officeart/2005/8/layout/process2"/>
    <dgm:cxn modelId="{35205527-228B-475C-85A1-F20A0491F3F0}" type="presParOf" srcId="{C1A940EB-EA29-4DDA-9EBF-3A8E25EE2115}" destId="{B7C3E7D1-7A5A-4737-8278-8CC6B6BF9126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704AB0-735D-4B98-8AAA-9B173D66A2DC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6BDAA6FD-E26E-496A-9474-B3C9EB5B01A9}">
      <dgm:prSet phldrT="[Text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dirty="0"/>
            <a:t>Liability </a:t>
          </a:r>
          <a:endParaRPr lang="en-ZA" dirty="0"/>
        </a:p>
      </dgm:t>
    </dgm:pt>
    <dgm:pt modelId="{60EBCA64-4E45-4B2A-BB66-F313A51D6898}" type="parTrans" cxnId="{55C3AA20-915F-46AE-9A41-1F90CD197B0A}">
      <dgm:prSet/>
      <dgm:spPr/>
      <dgm:t>
        <a:bodyPr/>
        <a:lstStyle/>
        <a:p>
          <a:endParaRPr lang="en-ZA"/>
        </a:p>
      </dgm:t>
    </dgm:pt>
    <dgm:pt modelId="{E986E567-E7E1-428E-8F03-2A32A5B3B3DA}" type="sibTrans" cxnId="{55C3AA20-915F-46AE-9A41-1F90CD197B0A}">
      <dgm:prSet/>
      <dgm:spPr/>
      <dgm:t>
        <a:bodyPr/>
        <a:lstStyle/>
        <a:p>
          <a:endParaRPr lang="en-ZA"/>
        </a:p>
      </dgm:t>
    </dgm:pt>
    <dgm:pt modelId="{CEE140A1-D45F-4994-8CC1-477C19B62A1B}">
      <dgm:prSet phldrT="[Text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dirty="0"/>
            <a:t>Operational</a:t>
          </a:r>
          <a:endParaRPr lang="en-ZA" dirty="0"/>
        </a:p>
      </dgm:t>
    </dgm:pt>
    <dgm:pt modelId="{E25977A2-A3DE-4564-BA29-1E75FA1AB612}" type="parTrans" cxnId="{CB4FEF9E-FF5E-4534-B299-0F8D18E35AA8}">
      <dgm:prSet/>
      <dgm:spPr/>
      <dgm:t>
        <a:bodyPr/>
        <a:lstStyle/>
        <a:p>
          <a:endParaRPr lang="en-ZA"/>
        </a:p>
      </dgm:t>
    </dgm:pt>
    <dgm:pt modelId="{D9CCDE76-7D51-459C-B816-6473368C26AA}" type="sibTrans" cxnId="{CB4FEF9E-FF5E-4534-B299-0F8D18E35AA8}">
      <dgm:prSet/>
      <dgm:spPr/>
      <dgm:t>
        <a:bodyPr/>
        <a:lstStyle/>
        <a:p>
          <a:endParaRPr lang="en-ZA"/>
        </a:p>
      </dgm:t>
    </dgm:pt>
    <dgm:pt modelId="{87E5D864-69BB-4C3A-BECB-844DAB697392}">
      <dgm:prSet phldrT="[Text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dirty="0"/>
            <a:t>Asset</a:t>
          </a:r>
          <a:endParaRPr lang="en-ZA" dirty="0"/>
        </a:p>
      </dgm:t>
    </dgm:pt>
    <dgm:pt modelId="{B8F5EA43-57B7-4618-895C-A44C210C9145}" type="sibTrans" cxnId="{19D6A4CF-77BD-4D39-87C8-FD31D8C87FC2}">
      <dgm:prSet/>
      <dgm:spPr/>
      <dgm:t>
        <a:bodyPr/>
        <a:lstStyle/>
        <a:p>
          <a:endParaRPr lang="en-ZA"/>
        </a:p>
      </dgm:t>
    </dgm:pt>
    <dgm:pt modelId="{BAF74D0B-3085-492A-A98E-CD1A153A8B1A}" type="parTrans" cxnId="{19D6A4CF-77BD-4D39-87C8-FD31D8C87FC2}">
      <dgm:prSet/>
      <dgm:spPr/>
      <dgm:t>
        <a:bodyPr/>
        <a:lstStyle/>
        <a:p>
          <a:endParaRPr lang="en-ZA"/>
        </a:p>
      </dgm:t>
    </dgm:pt>
    <dgm:pt modelId="{E238749B-5D12-4763-B387-6D5D6EAD44E6}" type="pres">
      <dgm:prSet presAssocID="{6F704AB0-735D-4B98-8AAA-9B173D66A2DC}" presName="Name0" presStyleCnt="0">
        <dgm:presLayoutVars>
          <dgm:dir/>
          <dgm:resizeHandles val="exact"/>
        </dgm:presLayoutVars>
      </dgm:prSet>
      <dgm:spPr/>
    </dgm:pt>
    <dgm:pt modelId="{BDD86A5E-FEE8-4303-8583-9591A7BE6E7A}" type="pres">
      <dgm:prSet presAssocID="{6F704AB0-735D-4B98-8AAA-9B173D66A2DC}" presName="fgShape" presStyleLbl="fgShp" presStyleIdx="0" presStyleCnt="1"/>
      <dgm:spPr>
        <a:solidFill>
          <a:schemeClr val="tx1"/>
        </a:solidFill>
      </dgm:spPr>
    </dgm:pt>
    <dgm:pt modelId="{FC4A0685-73D4-49DB-B337-89E203A6FF86}" type="pres">
      <dgm:prSet presAssocID="{6F704AB0-735D-4B98-8AAA-9B173D66A2DC}" presName="linComp" presStyleCnt="0"/>
      <dgm:spPr/>
    </dgm:pt>
    <dgm:pt modelId="{210AD794-3F32-4A49-BDF6-C0B7E36B63FE}" type="pres">
      <dgm:prSet presAssocID="{6BDAA6FD-E26E-496A-9474-B3C9EB5B01A9}" presName="compNode" presStyleCnt="0"/>
      <dgm:spPr/>
    </dgm:pt>
    <dgm:pt modelId="{2CDAABCE-BA4F-47E3-9693-F37874611ABE}" type="pres">
      <dgm:prSet presAssocID="{6BDAA6FD-E26E-496A-9474-B3C9EB5B01A9}" presName="bkgdShape" presStyleLbl="node1" presStyleIdx="0" presStyleCnt="3"/>
      <dgm:spPr/>
    </dgm:pt>
    <dgm:pt modelId="{9070871D-4E0E-4389-9919-FABBD7A6CEC2}" type="pres">
      <dgm:prSet presAssocID="{6BDAA6FD-E26E-496A-9474-B3C9EB5B01A9}" presName="nodeTx" presStyleLbl="node1" presStyleIdx="0" presStyleCnt="3">
        <dgm:presLayoutVars>
          <dgm:bulletEnabled val="1"/>
        </dgm:presLayoutVars>
      </dgm:prSet>
      <dgm:spPr/>
    </dgm:pt>
    <dgm:pt modelId="{20902BBC-FC9F-4C51-ABD4-41260729DA48}" type="pres">
      <dgm:prSet presAssocID="{6BDAA6FD-E26E-496A-9474-B3C9EB5B01A9}" presName="invisiNode" presStyleLbl="node1" presStyleIdx="0" presStyleCnt="3"/>
      <dgm:spPr/>
    </dgm:pt>
    <dgm:pt modelId="{8546BE9D-90AC-4022-B6B1-67114A2B8E34}" type="pres">
      <dgm:prSet presAssocID="{6BDAA6FD-E26E-496A-9474-B3C9EB5B01A9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1ABE050-8645-4668-A257-C6DF7114D1D5}" type="pres">
      <dgm:prSet presAssocID="{E986E567-E7E1-428E-8F03-2A32A5B3B3DA}" presName="sibTrans" presStyleLbl="sibTrans2D1" presStyleIdx="0" presStyleCnt="0"/>
      <dgm:spPr/>
    </dgm:pt>
    <dgm:pt modelId="{3B6221CF-9260-4453-BF07-DB394DF81A94}" type="pres">
      <dgm:prSet presAssocID="{CEE140A1-D45F-4994-8CC1-477C19B62A1B}" presName="compNode" presStyleCnt="0"/>
      <dgm:spPr/>
    </dgm:pt>
    <dgm:pt modelId="{8E29C70C-702B-4D53-9D97-B0847C279C7F}" type="pres">
      <dgm:prSet presAssocID="{CEE140A1-D45F-4994-8CC1-477C19B62A1B}" presName="bkgdShape" presStyleLbl="node1" presStyleIdx="1" presStyleCnt="3"/>
      <dgm:spPr/>
    </dgm:pt>
    <dgm:pt modelId="{05C69D93-E980-475B-BB6C-22A0D15A32BE}" type="pres">
      <dgm:prSet presAssocID="{CEE140A1-D45F-4994-8CC1-477C19B62A1B}" presName="nodeTx" presStyleLbl="node1" presStyleIdx="1" presStyleCnt="3">
        <dgm:presLayoutVars>
          <dgm:bulletEnabled val="1"/>
        </dgm:presLayoutVars>
      </dgm:prSet>
      <dgm:spPr/>
    </dgm:pt>
    <dgm:pt modelId="{3EA9276A-4E20-463D-A4B5-0D2B385D5F98}" type="pres">
      <dgm:prSet presAssocID="{CEE140A1-D45F-4994-8CC1-477C19B62A1B}" presName="invisiNode" presStyleLbl="node1" presStyleIdx="1" presStyleCnt="3"/>
      <dgm:spPr/>
    </dgm:pt>
    <dgm:pt modelId="{C88AE41E-9996-451F-99D7-2BF150FF61B2}" type="pres">
      <dgm:prSet presAssocID="{CEE140A1-D45F-4994-8CC1-477C19B62A1B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A52C27E-BBA1-42A8-A7E6-71264BAE4735}" type="pres">
      <dgm:prSet presAssocID="{D9CCDE76-7D51-459C-B816-6473368C26AA}" presName="sibTrans" presStyleLbl="sibTrans2D1" presStyleIdx="0" presStyleCnt="0"/>
      <dgm:spPr/>
    </dgm:pt>
    <dgm:pt modelId="{6BDF595C-42AB-4E20-B19A-0B12D9E5681D}" type="pres">
      <dgm:prSet presAssocID="{87E5D864-69BB-4C3A-BECB-844DAB697392}" presName="compNode" presStyleCnt="0"/>
      <dgm:spPr/>
    </dgm:pt>
    <dgm:pt modelId="{9BAA6FDB-F3FC-4845-989F-A264DF085283}" type="pres">
      <dgm:prSet presAssocID="{87E5D864-69BB-4C3A-BECB-844DAB697392}" presName="bkgdShape" presStyleLbl="node1" presStyleIdx="2" presStyleCnt="3"/>
      <dgm:spPr/>
    </dgm:pt>
    <dgm:pt modelId="{6F13E900-828E-4981-A7DD-95B910D7D3F0}" type="pres">
      <dgm:prSet presAssocID="{87E5D864-69BB-4C3A-BECB-844DAB697392}" presName="nodeTx" presStyleLbl="node1" presStyleIdx="2" presStyleCnt="3">
        <dgm:presLayoutVars>
          <dgm:bulletEnabled val="1"/>
        </dgm:presLayoutVars>
      </dgm:prSet>
      <dgm:spPr/>
    </dgm:pt>
    <dgm:pt modelId="{3A57D2AE-400A-4231-ACE7-5C0C38A03BA2}" type="pres">
      <dgm:prSet presAssocID="{87E5D864-69BB-4C3A-BECB-844DAB697392}" presName="invisiNode" presStyleLbl="node1" presStyleIdx="2" presStyleCnt="3"/>
      <dgm:spPr/>
    </dgm:pt>
    <dgm:pt modelId="{4BEB45C4-A4F7-47DD-A468-F29BCB65D373}" type="pres">
      <dgm:prSet presAssocID="{87E5D864-69BB-4C3A-BECB-844DAB697392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DE7B5D02-4388-4707-A16B-017BB43BF0BE}" type="presOf" srcId="{6BDAA6FD-E26E-496A-9474-B3C9EB5B01A9}" destId="{9070871D-4E0E-4389-9919-FABBD7A6CEC2}" srcOrd="1" destOrd="0" presId="urn:microsoft.com/office/officeart/2005/8/layout/hList7"/>
    <dgm:cxn modelId="{2BF52515-F662-41E5-B23E-15A4846AE053}" type="presOf" srcId="{CEE140A1-D45F-4994-8CC1-477C19B62A1B}" destId="{05C69D93-E980-475B-BB6C-22A0D15A32BE}" srcOrd="1" destOrd="0" presId="urn:microsoft.com/office/officeart/2005/8/layout/hList7"/>
    <dgm:cxn modelId="{55C3AA20-915F-46AE-9A41-1F90CD197B0A}" srcId="{6F704AB0-735D-4B98-8AAA-9B173D66A2DC}" destId="{6BDAA6FD-E26E-496A-9474-B3C9EB5B01A9}" srcOrd="0" destOrd="0" parTransId="{60EBCA64-4E45-4B2A-BB66-F313A51D6898}" sibTransId="{E986E567-E7E1-428E-8F03-2A32A5B3B3DA}"/>
    <dgm:cxn modelId="{CB148C74-30AF-4973-9E42-2E72E4F7F7B2}" type="presOf" srcId="{6BDAA6FD-E26E-496A-9474-B3C9EB5B01A9}" destId="{2CDAABCE-BA4F-47E3-9693-F37874611ABE}" srcOrd="0" destOrd="0" presId="urn:microsoft.com/office/officeart/2005/8/layout/hList7"/>
    <dgm:cxn modelId="{DA077E7B-12E4-4133-8BCF-843C45B29E9F}" type="presOf" srcId="{87E5D864-69BB-4C3A-BECB-844DAB697392}" destId="{6F13E900-828E-4981-A7DD-95B910D7D3F0}" srcOrd="1" destOrd="0" presId="urn:microsoft.com/office/officeart/2005/8/layout/hList7"/>
    <dgm:cxn modelId="{B32D719D-A092-44F2-B65D-9864B3E81F8F}" type="presOf" srcId="{87E5D864-69BB-4C3A-BECB-844DAB697392}" destId="{9BAA6FDB-F3FC-4845-989F-A264DF085283}" srcOrd="0" destOrd="0" presId="urn:microsoft.com/office/officeart/2005/8/layout/hList7"/>
    <dgm:cxn modelId="{6BFBAA9E-39ED-43F3-93E1-7617831C34CB}" type="presOf" srcId="{CEE140A1-D45F-4994-8CC1-477C19B62A1B}" destId="{8E29C70C-702B-4D53-9D97-B0847C279C7F}" srcOrd="0" destOrd="0" presId="urn:microsoft.com/office/officeart/2005/8/layout/hList7"/>
    <dgm:cxn modelId="{CB4FEF9E-FF5E-4534-B299-0F8D18E35AA8}" srcId="{6F704AB0-735D-4B98-8AAA-9B173D66A2DC}" destId="{CEE140A1-D45F-4994-8CC1-477C19B62A1B}" srcOrd="1" destOrd="0" parTransId="{E25977A2-A3DE-4564-BA29-1E75FA1AB612}" sibTransId="{D9CCDE76-7D51-459C-B816-6473368C26AA}"/>
    <dgm:cxn modelId="{935A53A9-B10B-4BCE-81D8-D7F9DCB2E8CE}" type="presOf" srcId="{6F704AB0-735D-4B98-8AAA-9B173D66A2DC}" destId="{E238749B-5D12-4763-B387-6D5D6EAD44E6}" srcOrd="0" destOrd="0" presId="urn:microsoft.com/office/officeart/2005/8/layout/hList7"/>
    <dgm:cxn modelId="{19D6A4CF-77BD-4D39-87C8-FD31D8C87FC2}" srcId="{6F704AB0-735D-4B98-8AAA-9B173D66A2DC}" destId="{87E5D864-69BB-4C3A-BECB-844DAB697392}" srcOrd="2" destOrd="0" parTransId="{BAF74D0B-3085-492A-A98E-CD1A153A8B1A}" sibTransId="{B8F5EA43-57B7-4618-895C-A44C210C9145}"/>
    <dgm:cxn modelId="{98B161DD-99A8-4F11-AFD0-BC42F66CF462}" type="presOf" srcId="{E986E567-E7E1-428E-8F03-2A32A5B3B3DA}" destId="{21ABE050-8645-4668-A257-C6DF7114D1D5}" srcOrd="0" destOrd="0" presId="urn:microsoft.com/office/officeart/2005/8/layout/hList7"/>
    <dgm:cxn modelId="{E0A8A7E5-A5B3-4247-86B9-50247D229564}" type="presOf" srcId="{D9CCDE76-7D51-459C-B816-6473368C26AA}" destId="{5A52C27E-BBA1-42A8-A7E6-71264BAE4735}" srcOrd="0" destOrd="0" presId="urn:microsoft.com/office/officeart/2005/8/layout/hList7"/>
    <dgm:cxn modelId="{A7EAA05E-19F6-4E90-A2CB-41162A47278B}" type="presParOf" srcId="{E238749B-5D12-4763-B387-6D5D6EAD44E6}" destId="{BDD86A5E-FEE8-4303-8583-9591A7BE6E7A}" srcOrd="0" destOrd="0" presId="urn:microsoft.com/office/officeart/2005/8/layout/hList7"/>
    <dgm:cxn modelId="{02143DF5-D9D6-4556-AF9C-A12D0CD54629}" type="presParOf" srcId="{E238749B-5D12-4763-B387-6D5D6EAD44E6}" destId="{FC4A0685-73D4-49DB-B337-89E203A6FF86}" srcOrd="1" destOrd="0" presId="urn:microsoft.com/office/officeart/2005/8/layout/hList7"/>
    <dgm:cxn modelId="{57A8AF1F-C6DF-41C6-863C-9E4862B4B535}" type="presParOf" srcId="{FC4A0685-73D4-49DB-B337-89E203A6FF86}" destId="{210AD794-3F32-4A49-BDF6-C0B7E36B63FE}" srcOrd="0" destOrd="0" presId="urn:microsoft.com/office/officeart/2005/8/layout/hList7"/>
    <dgm:cxn modelId="{D9BB856D-B900-4F99-8EAE-23B8561CE226}" type="presParOf" srcId="{210AD794-3F32-4A49-BDF6-C0B7E36B63FE}" destId="{2CDAABCE-BA4F-47E3-9693-F37874611ABE}" srcOrd="0" destOrd="0" presId="urn:microsoft.com/office/officeart/2005/8/layout/hList7"/>
    <dgm:cxn modelId="{63C681A3-29B1-40ED-8E9B-62CF146EFCC9}" type="presParOf" srcId="{210AD794-3F32-4A49-BDF6-C0B7E36B63FE}" destId="{9070871D-4E0E-4389-9919-FABBD7A6CEC2}" srcOrd="1" destOrd="0" presId="urn:microsoft.com/office/officeart/2005/8/layout/hList7"/>
    <dgm:cxn modelId="{9E8EA7D5-B492-4776-B592-B5D8B0A3A7E7}" type="presParOf" srcId="{210AD794-3F32-4A49-BDF6-C0B7E36B63FE}" destId="{20902BBC-FC9F-4C51-ABD4-41260729DA48}" srcOrd="2" destOrd="0" presId="urn:microsoft.com/office/officeart/2005/8/layout/hList7"/>
    <dgm:cxn modelId="{8FE8FE64-F5C7-40FF-A82A-CC59B4E1BF09}" type="presParOf" srcId="{210AD794-3F32-4A49-BDF6-C0B7E36B63FE}" destId="{8546BE9D-90AC-4022-B6B1-67114A2B8E34}" srcOrd="3" destOrd="0" presId="urn:microsoft.com/office/officeart/2005/8/layout/hList7"/>
    <dgm:cxn modelId="{C83CB16E-2B0E-4698-A0C7-97699E0DE627}" type="presParOf" srcId="{FC4A0685-73D4-49DB-B337-89E203A6FF86}" destId="{21ABE050-8645-4668-A257-C6DF7114D1D5}" srcOrd="1" destOrd="0" presId="urn:microsoft.com/office/officeart/2005/8/layout/hList7"/>
    <dgm:cxn modelId="{AD1D0CBB-920F-4947-89DE-6B55E3723863}" type="presParOf" srcId="{FC4A0685-73D4-49DB-B337-89E203A6FF86}" destId="{3B6221CF-9260-4453-BF07-DB394DF81A94}" srcOrd="2" destOrd="0" presId="urn:microsoft.com/office/officeart/2005/8/layout/hList7"/>
    <dgm:cxn modelId="{D5720289-E924-4D06-B06B-5BF249F3D04D}" type="presParOf" srcId="{3B6221CF-9260-4453-BF07-DB394DF81A94}" destId="{8E29C70C-702B-4D53-9D97-B0847C279C7F}" srcOrd="0" destOrd="0" presId="urn:microsoft.com/office/officeart/2005/8/layout/hList7"/>
    <dgm:cxn modelId="{6A991161-C513-4377-8119-76334FF1E1A9}" type="presParOf" srcId="{3B6221CF-9260-4453-BF07-DB394DF81A94}" destId="{05C69D93-E980-475B-BB6C-22A0D15A32BE}" srcOrd="1" destOrd="0" presId="urn:microsoft.com/office/officeart/2005/8/layout/hList7"/>
    <dgm:cxn modelId="{CF7CA8B1-0CE0-4D03-B9FD-0BF99C1A7A28}" type="presParOf" srcId="{3B6221CF-9260-4453-BF07-DB394DF81A94}" destId="{3EA9276A-4E20-463D-A4B5-0D2B385D5F98}" srcOrd="2" destOrd="0" presId="urn:microsoft.com/office/officeart/2005/8/layout/hList7"/>
    <dgm:cxn modelId="{890B4FDA-13D5-4935-B5F2-A6E2CC0D4BEC}" type="presParOf" srcId="{3B6221CF-9260-4453-BF07-DB394DF81A94}" destId="{C88AE41E-9996-451F-99D7-2BF150FF61B2}" srcOrd="3" destOrd="0" presId="urn:microsoft.com/office/officeart/2005/8/layout/hList7"/>
    <dgm:cxn modelId="{7C3234B2-B57D-4793-B031-38706A111350}" type="presParOf" srcId="{FC4A0685-73D4-49DB-B337-89E203A6FF86}" destId="{5A52C27E-BBA1-42A8-A7E6-71264BAE4735}" srcOrd="3" destOrd="0" presId="urn:microsoft.com/office/officeart/2005/8/layout/hList7"/>
    <dgm:cxn modelId="{93D127CB-13D5-4AE5-B3EF-F2C03E364BDF}" type="presParOf" srcId="{FC4A0685-73D4-49DB-B337-89E203A6FF86}" destId="{6BDF595C-42AB-4E20-B19A-0B12D9E5681D}" srcOrd="4" destOrd="0" presId="urn:microsoft.com/office/officeart/2005/8/layout/hList7"/>
    <dgm:cxn modelId="{5FD839AA-0AE9-4F23-B109-FF4ACD146124}" type="presParOf" srcId="{6BDF595C-42AB-4E20-B19A-0B12D9E5681D}" destId="{9BAA6FDB-F3FC-4845-989F-A264DF085283}" srcOrd="0" destOrd="0" presId="urn:microsoft.com/office/officeart/2005/8/layout/hList7"/>
    <dgm:cxn modelId="{7D86E6B4-3912-43BC-9E2E-B0E9F3008BF4}" type="presParOf" srcId="{6BDF595C-42AB-4E20-B19A-0B12D9E5681D}" destId="{6F13E900-828E-4981-A7DD-95B910D7D3F0}" srcOrd="1" destOrd="0" presId="urn:microsoft.com/office/officeart/2005/8/layout/hList7"/>
    <dgm:cxn modelId="{5E4D8C06-4B5E-46BB-8A1A-0755F761D8E6}" type="presParOf" srcId="{6BDF595C-42AB-4E20-B19A-0B12D9E5681D}" destId="{3A57D2AE-400A-4231-ACE7-5C0C38A03BA2}" srcOrd="2" destOrd="0" presId="urn:microsoft.com/office/officeart/2005/8/layout/hList7"/>
    <dgm:cxn modelId="{79B24274-F3BC-4F6F-B73F-1F50141D3302}" type="presParOf" srcId="{6BDF595C-42AB-4E20-B19A-0B12D9E5681D}" destId="{4BEB45C4-A4F7-47DD-A468-F29BCB65D37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457536-A915-4967-BB83-23333E22BED2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1AFFDA98-650F-4D61-AE30-B8A1A66B8CBB}">
      <dgm:prSet phldrT="[Text]" custT="1"/>
      <dgm:spPr>
        <a:solidFill>
          <a:schemeClr val="bg1">
            <a:lumMod val="50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sz="1400" dirty="0"/>
            <a:t>Time horizon</a:t>
          </a:r>
          <a:endParaRPr lang="en-ZA" sz="1400" dirty="0"/>
        </a:p>
      </dgm:t>
    </dgm:pt>
    <dgm:pt modelId="{8A053CB3-700E-445C-B47B-623604B14F30}" type="parTrans" cxnId="{2CA15C59-9D81-40D2-98F7-3344E5DC2572}">
      <dgm:prSet/>
      <dgm:spPr/>
      <dgm:t>
        <a:bodyPr/>
        <a:lstStyle/>
        <a:p>
          <a:endParaRPr lang="en-ZA"/>
        </a:p>
      </dgm:t>
    </dgm:pt>
    <dgm:pt modelId="{2B1FF92C-3485-43D4-9269-FFA9FEDF39D6}" type="sibTrans" cxnId="{2CA15C59-9D81-40D2-98F7-3344E5DC2572}">
      <dgm:prSet/>
      <dgm:spPr/>
      <dgm:t>
        <a:bodyPr/>
        <a:lstStyle/>
        <a:p>
          <a:endParaRPr lang="en-ZA"/>
        </a:p>
      </dgm:t>
    </dgm:pt>
    <dgm:pt modelId="{F5ADE1BD-F4C3-4EAE-98DB-608D3D0C897B}">
      <dgm:prSet phldrT="[Text]"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/>
            <a:t>ITAP – 1 year</a:t>
          </a:r>
          <a:endParaRPr lang="en-ZA" dirty="0"/>
        </a:p>
      </dgm:t>
    </dgm:pt>
    <dgm:pt modelId="{970801BE-0979-4BB1-94D3-93A2775AEF59}" type="parTrans" cxnId="{3EE85006-D78C-4BF0-ACAB-622FFC3A4547}">
      <dgm:prSet/>
      <dgm:spPr/>
      <dgm:t>
        <a:bodyPr/>
        <a:lstStyle/>
        <a:p>
          <a:endParaRPr lang="en-ZA"/>
        </a:p>
      </dgm:t>
    </dgm:pt>
    <dgm:pt modelId="{C1B01A66-D406-41C6-8C7D-844F8E6E6C2C}" type="sibTrans" cxnId="{3EE85006-D78C-4BF0-ACAB-622FFC3A4547}">
      <dgm:prSet/>
      <dgm:spPr/>
      <dgm:t>
        <a:bodyPr/>
        <a:lstStyle/>
        <a:p>
          <a:endParaRPr lang="en-ZA"/>
        </a:p>
      </dgm:t>
    </dgm:pt>
    <dgm:pt modelId="{3DC0B88D-43F9-4BA0-BB43-E7C9534D4FE2}">
      <dgm:prSet phldrT="[Text]"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/>
            <a:t>CMS – 3 year business risk, 1 year asset risk </a:t>
          </a:r>
          <a:endParaRPr lang="en-ZA" dirty="0"/>
        </a:p>
      </dgm:t>
    </dgm:pt>
    <dgm:pt modelId="{1C4173E6-B613-442D-ADBC-970C79D8805C}" type="parTrans" cxnId="{9FFD622F-A72D-450E-AB63-71426001E67B}">
      <dgm:prSet/>
      <dgm:spPr/>
      <dgm:t>
        <a:bodyPr/>
        <a:lstStyle/>
        <a:p>
          <a:endParaRPr lang="en-ZA"/>
        </a:p>
      </dgm:t>
    </dgm:pt>
    <dgm:pt modelId="{B2CE9663-2F07-449E-93A9-56458F80FB02}" type="sibTrans" cxnId="{9FFD622F-A72D-450E-AB63-71426001E67B}">
      <dgm:prSet/>
      <dgm:spPr/>
      <dgm:t>
        <a:bodyPr/>
        <a:lstStyle/>
        <a:p>
          <a:endParaRPr lang="en-ZA"/>
        </a:p>
      </dgm:t>
    </dgm:pt>
    <dgm:pt modelId="{9EFCEE3B-3F23-47FA-9612-82F907B9A524}">
      <dgm:prSet phldrT="[Text]" custT="1"/>
      <dgm:spPr>
        <a:solidFill>
          <a:schemeClr val="bg1">
            <a:lumMod val="50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sz="1400" dirty="0"/>
            <a:t>Prob. of loss</a:t>
          </a:r>
          <a:endParaRPr lang="en-ZA" sz="1400" dirty="0"/>
        </a:p>
      </dgm:t>
    </dgm:pt>
    <dgm:pt modelId="{46D0E8D4-503F-4902-9346-2427B07F6DD6}" type="parTrans" cxnId="{485B16EA-BB48-447E-9875-9046FD49607B}">
      <dgm:prSet/>
      <dgm:spPr/>
      <dgm:t>
        <a:bodyPr/>
        <a:lstStyle/>
        <a:p>
          <a:endParaRPr lang="en-ZA"/>
        </a:p>
      </dgm:t>
    </dgm:pt>
    <dgm:pt modelId="{B4D4D8B5-D8E4-4AF0-9457-FFE8E9EF3929}" type="sibTrans" cxnId="{485B16EA-BB48-447E-9875-9046FD49607B}">
      <dgm:prSet/>
      <dgm:spPr/>
      <dgm:t>
        <a:bodyPr/>
        <a:lstStyle/>
        <a:p>
          <a:endParaRPr lang="en-ZA"/>
        </a:p>
      </dgm:t>
    </dgm:pt>
    <dgm:pt modelId="{6FD0C416-A19D-4887-B5F0-22FD6ECA1626}">
      <dgm:prSet phldrT="[Text]"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/>
            <a:t>1 in 200 years</a:t>
          </a:r>
          <a:endParaRPr lang="en-ZA" dirty="0"/>
        </a:p>
      </dgm:t>
    </dgm:pt>
    <dgm:pt modelId="{9DBD8505-4412-4AB4-88D3-2BCF66A17DF9}" type="parTrans" cxnId="{BBE4D7A4-DAA1-436D-B284-B76115E6A3B6}">
      <dgm:prSet/>
      <dgm:spPr/>
      <dgm:t>
        <a:bodyPr/>
        <a:lstStyle/>
        <a:p>
          <a:endParaRPr lang="en-ZA"/>
        </a:p>
      </dgm:t>
    </dgm:pt>
    <dgm:pt modelId="{24B107F8-A7FF-458E-8512-29A5153173BA}" type="sibTrans" cxnId="{BBE4D7A4-DAA1-436D-B284-B76115E6A3B6}">
      <dgm:prSet/>
      <dgm:spPr/>
      <dgm:t>
        <a:bodyPr/>
        <a:lstStyle/>
        <a:p>
          <a:endParaRPr lang="en-ZA"/>
        </a:p>
      </dgm:t>
    </dgm:pt>
    <dgm:pt modelId="{860503B5-372E-4FF1-BF4A-A26D663FC26A}">
      <dgm:prSet phldrT="[Text]"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/>
            <a:t>1 in 100 over 3 years</a:t>
          </a:r>
          <a:endParaRPr lang="en-ZA" dirty="0"/>
        </a:p>
      </dgm:t>
    </dgm:pt>
    <dgm:pt modelId="{47871994-D312-45DB-845F-2BDEE44533A5}" type="parTrans" cxnId="{9CAFBDB0-A8CF-482A-B85F-20AC5B61B1E1}">
      <dgm:prSet/>
      <dgm:spPr/>
      <dgm:t>
        <a:bodyPr/>
        <a:lstStyle/>
        <a:p>
          <a:endParaRPr lang="en-ZA"/>
        </a:p>
      </dgm:t>
    </dgm:pt>
    <dgm:pt modelId="{202204F7-08C7-4EC7-9B8E-FEDAC13B8E96}" type="sibTrans" cxnId="{9CAFBDB0-A8CF-482A-B85F-20AC5B61B1E1}">
      <dgm:prSet/>
      <dgm:spPr/>
      <dgm:t>
        <a:bodyPr/>
        <a:lstStyle/>
        <a:p>
          <a:endParaRPr lang="en-ZA"/>
        </a:p>
      </dgm:t>
    </dgm:pt>
    <dgm:pt modelId="{7BBDA561-BEDF-4B27-A801-4C71F85DCBE1}">
      <dgm:prSet/>
      <dgm:spPr>
        <a:solidFill>
          <a:schemeClr val="bg1">
            <a:lumMod val="5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dirty="0"/>
            <a:t>Model Features</a:t>
          </a:r>
          <a:endParaRPr lang="en-ZA" dirty="0"/>
        </a:p>
      </dgm:t>
    </dgm:pt>
    <dgm:pt modelId="{5A5C71DA-CCB3-47EB-A346-3D934F465498}" type="parTrans" cxnId="{5C84B034-A0E3-4F02-8C0F-A885143E534D}">
      <dgm:prSet/>
      <dgm:spPr/>
      <dgm:t>
        <a:bodyPr/>
        <a:lstStyle/>
        <a:p>
          <a:endParaRPr lang="en-ZA"/>
        </a:p>
      </dgm:t>
    </dgm:pt>
    <dgm:pt modelId="{B34F7203-FCEB-4106-A70D-58B024ECA249}" type="sibTrans" cxnId="{5C84B034-A0E3-4F02-8C0F-A885143E534D}">
      <dgm:prSet/>
      <dgm:spPr/>
      <dgm:t>
        <a:bodyPr/>
        <a:lstStyle/>
        <a:p>
          <a:endParaRPr lang="en-ZA"/>
        </a:p>
      </dgm:t>
    </dgm:pt>
    <dgm:pt modelId="{95FD5CD4-D808-434C-881B-BDD95840AE4E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/>
            <a:t>ITAP – simpler, objective, based on available data</a:t>
          </a:r>
          <a:endParaRPr lang="en-ZA" dirty="0"/>
        </a:p>
      </dgm:t>
    </dgm:pt>
    <dgm:pt modelId="{8F447132-B7B7-4373-AE77-23D419F9104D}" type="parTrans" cxnId="{8A9D51B4-2E48-493F-AE1B-4C79C5D36641}">
      <dgm:prSet/>
      <dgm:spPr/>
      <dgm:t>
        <a:bodyPr/>
        <a:lstStyle/>
        <a:p>
          <a:endParaRPr lang="en-ZA"/>
        </a:p>
      </dgm:t>
    </dgm:pt>
    <dgm:pt modelId="{9252CBF4-5831-4F1C-ABE1-E3DD04ACA4F0}" type="sibTrans" cxnId="{8A9D51B4-2E48-493F-AE1B-4C79C5D36641}">
      <dgm:prSet/>
      <dgm:spPr/>
      <dgm:t>
        <a:bodyPr/>
        <a:lstStyle/>
        <a:p>
          <a:endParaRPr lang="en-ZA"/>
        </a:p>
      </dgm:t>
    </dgm:pt>
    <dgm:pt modelId="{D9F767B1-7AA3-4C51-B5A2-70AA9E785F97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/>
            <a:t>CMS – more complex, subjective areas, certain data unavailable</a:t>
          </a:r>
          <a:endParaRPr lang="en-ZA" dirty="0"/>
        </a:p>
      </dgm:t>
    </dgm:pt>
    <dgm:pt modelId="{6A7BE667-3CF4-412E-A76F-19B7C2060B57}" type="parTrans" cxnId="{0535900E-8121-4448-B784-B230661AAFE6}">
      <dgm:prSet/>
      <dgm:spPr/>
      <dgm:t>
        <a:bodyPr/>
        <a:lstStyle/>
        <a:p>
          <a:endParaRPr lang="en-ZA"/>
        </a:p>
      </dgm:t>
    </dgm:pt>
    <dgm:pt modelId="{E08B4582-5F48-48FB-A4E6-CFE796C16744}" type="sibTrans" cxnId="{0535900E-8121-4448-B784-B230661AAFE6}">
      <dgm:prSet/>
      <dgm:spPr/>
      <dgm:t>
        <a:bodyPr/>
        <a:lstStyle/>
        <a:p>
          <a:endParaRPr lang="en-ZA"/>
        </a:p>
      </dgm:t>
    </dgm:pt>
    <dgm:pt modelId="{643004C2-0C8E-42D4-9BC4-73345B499E53}" type="pres">
      <dgm:prSet presAssocID="{BB457536-A915-4967-BB83-23333E22BED2}" presName="linearFlow" presStyleCnt="0">
        <dgm:presLayoutVars>
          <dgm:dir/>
          <dgm:animLvl val="lvl"/>
          <dgm:resizeHandles val="exact"/>
        </dgm:presLayoutVars>
      </dgm:prSet>
      <dgm:spPr/>
    </dgm:pt>
    <dgm:pt modelId="{0845F6DF-9D92-450F-B80A-80D980A0B819}" type="pres">
      <dgm:prSet presAssocID="{7BBDA561-BEDF-4B27-A801-4C71F85DCBE1}" presName="composite" presStyleCnt="0"/>
      <dgm:spPr/>
    </dgm:pt>
    <dgm:pt modelId="{77851943-E400-460D-90A3-D66AFD04E03A}" type="pres">
      <dgm:prSet presAssocID="{7BBDA561-BEDF-4B27-A801-4C71F85DCBE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1CBEB949-FF2D-4674-A7F6-EC717829FDBF}" type="pres">
      <dgm:prSet presAssocID="{7BBDA561-BEDF-4B27-A801-4C71F85DCBE1}" presName="descendantText" presStyleLbl="alignAcc1" presStyleIdx="0" presStyleCnt="3">
        <dgm:presLayoutVars>
          <dgm:bulletEnabled val="1"/>
        </dgm:presLayoutVars>
      </dgm:prSet>
      <dgm:spPr/>
    </dgm:pt>
    <dgm:pt modelId="{C405D29C-3F04-4FEC-8518-1E150B0D1BB7}" type="pres">
      <dgm:prSet presAssocID="{B34F7203-FCEB-4106-A70D-58B024ECA249}" presName="sp" presStyleCnt="0"/>
      <dgm:spPr/>
    </dgm:pt>
    <dgm:pt modelId="{43C62237-57C4-4313-BD17-13347C18E7C1}" type="pres">
      <dgm:prSet presAssocID="{1AFFDA98-650F-4D61-AE30-B8A1A66B8CBB}" presName="composite" presStyleCnt="0"/>
      <dgm:spPr/>
    </dgm:pt>
    <dgm:pt modelId="{A2CE1BDA-3726-48E2-BAC5-7D72132BCA25}" type="pres">
      <dgm:prSet presAssocID="{1AFFDA98-650F-4D61-AE30-B8A1A66B8CBB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7C5E7C67-5B7E-407B-A80B-7564AB178E33}" type="pres">
      <dgm:prSet presAssocID="{1AFFDA98-650F-4D61-AE30-B8A1A66B8CBB}" presName="descendantText" presStyleLbl="alignAcc1" presStyleIdx="1" presStyleCnt="3">
        <dgm:presLayoutVars>
          <dgm:bulletEnabled val="1"/>
        </dgm:presLayoutVars>
      </dgm:prSet>
      <dgm:spPr/>
    </dgm:pt>
    <dgm:pt modelId="{CBAECDA2-9D20-4C5C-AF45-6913E20C793B}" type="pres">
      <dgm:prSet presAssocID="{2B1FF92C-3485-43D4-9269-FFA9FEDF39D6}" presName="sp" presStyleCnt="0"/>
      <dgm:spPr/>
    </dgm:pt>
    <dgm:pt modelId="{434F7C4D-8206-4F33-ABF5-327E8BD5032A}" type="pres">
      <dgm:prSet presAssocID="{9EFCEE3B-3F23-47FA-9612-82F907B9A524}" presName="composite" presStyleCnt="0"/>
      <dgm:spPr/>
    </dgm:pt>
    <dgm:pt modelId="{660B2E1E-4B73-423D-AEE2-7D5D52B742DE}" type="pres">
      <dgm:prSet presAssocID="{9EFCEE3B-3F23-47FA-9612-82F907B9A524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7FD21B91-B860-490C-9468-E4E5BCDA0333}" type="pres">
      <dgm:prSet presAssocID="{9EFCEE3B-3F23-47FA-9612-82F907B9A524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3EE85006-D78C-4BF0-ACAB-622FFC3A4547}" srcId="{1AFFDA98-650F-4D61-AE30-B8A1A66B8CBB}" destId="{F5ADE1BD-F4C3-4EAE-98DB-608D3D0C897B}" srcOrd="0" destOrd="0" parTransId="{970801BE-0979-4BB1-94D3-93A2775AEF59}" sibTransId="{C1B01A66-D406-41C6-8C7D-844F8E6E6C2C}"/>
    <dgm:cxn modelId="{0535900E-8121-4448-B784-B230661AAFE6}" srcId="{7BBDA561-BEDF-4B27-A801-4C71F85DCBE1}" destId="{D9F767B1-7AA3-4C51-B5A2-70AA9E785F97}" srcOrd="1" destOrd="0" parTransId="{6A7BE667-3CF4-412E-A76F-19B7C2060B57}" sibTransId="{E08B4582-5F48-48FB-A4E6-CFE796C16744}"/>
    <dgm:cxn modelId="{B2D5F920-24D4-479E-9D30-1AC18BA4F8D7}" type="presOf" srcId="{1AFFDA98-650F-4D61-AE30-B8A1A66B8CBB}" destId="{A2CE1BDA-3726-48E2-BAC5-7D72132BCA25}" srcOrd="0" destOrd="0" presId="urn:microsoft.com/office/officeart/2005/8/layout/chevron2"/>
    <dgm:cxn modelId="{EAFD7E2B-C756-41F3-ACDE-AD2E516DA387}" type="presOf" srcId="{6FD0C416-A19D-4887-B5F0-22FD6ECA1626}" destId="{7FD21B91-B860-490C-9468-E4E5BCDA0333}" srcOrd="0" destOrd="0" presId="urn:microsoft.com/office/officeart/2005/8/layout/chevron2"/>
    <dgm:cxn modelId="{9FFD622F-A72D-450E-AB63-71426001E67B}" srcId="{1AFFDA98-650F-4D61-AE30-B8A1A66B8CBB}" destId="{3DC0B88D-43F9-4BA0-BB43-E7C9534D4FE2}" srcOrd="1" destOrd="0" parTransId="{1C4173E6-B613-442D-ADBC-970C79D8805C}" sibTransId="{B2CE9663-2F07-449E-93A9-56458F80FB02}"/>
    <dgm:cxn modelId="{5C84B034-A0E3-4F02-8C0F-A885143E534D}" srcId="{BB457536-A915-4967-BB83-23333E22BED2}" destId="{7BBDA561-BEDF-4B27-A801-4C71F85DCBE1}" srcOrd="0" destOrd="0" parTransId="{5A5C71DA-CCB3-47EB-A346-3D934F465498}" sibTransId="{B34F7203-FCEB-4106-A70D-58B024ECA249}"/>
    <dgm:cxn modelId="{17536840-3E4B-4573-B501-5AB66F28F638}" type="presOf" srcId="{9EFCEE3B-3F23-47FA-9612-82F907B9A524}" destId="{660B2E1E-4B73-423D-AEE2-7D5D52B742DE}" srcOrd="0" destOrd="0" presId="urn:microsoft.com/office/officeart/2005/8/layout/chevron2"/>
    <dgm:cxn modelId="{10060061-ADDF-44A5-984B-EAFE79969A3F}" type="presOf" srcId="{BB457536-A915-4967-BB83-23333E22BED2}" destId="{643004C2-0C8E-42D4-9BC4-73345B499E53}" srcOrd="0" destOrd="0" presId="urn:microsoft.com/office/officeart/2005/8/layout/chevron2"/>
    <dgm:cxn modelId="{83921642-42A2-4C9C-AC70-EA74AE51ABBF}" type="presOf" srcId="{D9F767B1-7AA3-4C51-B5A2-70AA9E785F97}" destId="{1CBEB949-FF2D-4674-A7F6-EC717829FDBF}" srcOrd="0" destOrd="1" presId="urn:microsoft.com/office/officeart/2005/8/layout/chevron2"/>
    <dgm:cxn modelId="{2CA15C59-9D81-40D2-98F7-3344E5DC2572}" srcId="{BB457536-A915-4967-BB83-23333E22BED2}" destId="{1AFFDA98-650F-4D61-AE30-B8A1A66B8CBB}" srcOrd="1" destOrd="0" parTransId="{8A053CB3-700E-445C-B47B-623604B14F30}" sibTransId="{2B1FF92C-3485-43D4-9269-FFA9FEDF39D6}"/>
    <dgm:cxn modelId="{2AC0258D-AEEA-43D2-A1AF-D6452714E5FB}" type="presOf" srcId="{3DC0B88D-43F9-4BA0-BB43-E7C9534D4FE2}" destId="{7C5E7C67-5B7E-407B-A80B-7564AB178E33}" srcOrd="0" destOrd="1" presId="urn:microsoft.com/office/officeart/2005/8/layout/chevron2"/>
    <dgm:cxn modelId="{6A395E9A-C654-40A8-9FD2-6CF1FB974004}" type="presOf" srcId="{860503B5-372E-4FF1-BF4A-A26D663FC26A}" destId="{7FD21B91-B860-490C-9468-E4E5BCDA0333}" srcOrd="0" destOrd="1" presId="urn:microsoft.com/office/officeart/2005/8/layout/chevron2"/>
    <dgm:cxn modelId="{BBE4D7A4-DAA1-436D-B284-B76115E6A3B6}" srcId="{9EFCEE3B-3F23-47FA-9612-82F907B9A524}" destId="{6FD0C416-A19D-4887-B5F0-22FD6ECA1626}" srcOrd="0" destOrd="0" parTransId="{9DBD8505-4412-4AB4-88D3-2BCF66A17DF9}" sibTransId="{24B107F8-A7FF-458E-8512-29A5153173BA}"/>
    <dgm:cxn modelId="{9CAFBDB0-A8CF-482A-B85F-20AC5B61B1E1}" srcId="{9EFCEE3B-3F23-47FA-9612-82F907B9A524}" destId="{860503B5-372E-4FF1-BF4A-A26D663FC26A}" srcOrd="1" destOrd="0" parTransId="{47871994-D312-45DB-845F-2BDEE44533A5}" sibTransId="{202204F7-08C7-4EC7-9B8E-FEDAC13B8E96}"/>
    <dgm:cxn modelId="{8A9D51B4-2E48-493F-AE1B-4C79C5D36641}" srcId="{7BBDA561-BEDF-4B27-A801-4C71F85DCBE1}" destId="{95FD5CD4-D808-434C-881B-BDD95840AE4E}" srcOrd="0" destOrd="0" parTransId="{8F447132-B7B7-4373-AE77-23D419F9104D}" sibTransId="{9252CBF4-5831-4F1C-ABE1-E3DD04ACA4F0}"/>
    <dgm:cxn modelId="{577A55D7-AF50-4F4F-809F-9A166A7E22AC}" type="presOf" srcId="{7BBDA561-BEDF-4B27-A801-4C71F85DCBE1}" destId="{77851943-E400-460D-90A3-D66AFD04E03A}" srcOrd="0" destOrd="0" presId="urn:microsoft.com/office/officeart/2005/8/layout/chevron2"/>
    <dgm:cxn modelId="{485B16EA-BB48-447E-9875-9046FD49607B}" srcId="{BB457536-A915-4967-BB83-23333E22BED2}" destId="{9EFCEE3B-3F23-47FA-9612-82F907B9A524}" srcOrd="2" destOrd="0" parTransId="{46D0E8D4-503F-4902-9346-2427B07F6DD6}" sibTransId="{B4D4D8B5-D8E4-4AF0-9457-FFE8E9EF3929}"/>
    <dgm:cxn modelId="{8D4B6FED-B0FC-4430-A89C-05C8E6C135CA}" type="presOf" srcId="{95FD5CD4-D808-434C-881B-BDD95840AE4E}" destId="{1CBEB949-FF2D-4674-A7F6-EC717829FDBF}" srcOrd="0" destOrd="0" presId="urn:microsoft.com/office/officeart/2005/8/layout/chevron2"/>
    <dgm:cxn modelId="{72E2B4EE-1D03-4A7F-A166-85C028BA395B}" type="presOf" srcId="{F5ADE1BD-F4C3-4EAE-98DB-608D3D0C897B}" destId="{7C5E7C67-5B7E-407B-A80B-7564AB178E33}" srcOrd="0" destOrd="0" presId="urn:microsoft.com/office/officeart/2005/8/layout/chevron2"/>
    <dgm:cxn modelId="{D5303548-DE34-423D-BD57-ACC4F4104960}" type="presParOf" srcId="{643004C2-0C8E-42D4-9BC4-73345B499E53}" destId="{0845F6DF-9D92-450F-B80A-80D980A0B819}" srcOrd="0" destOrd="0" presId="urn:microsoft.com/office/officeart/2005/8/layout/chevron2"/>
    <dgm:cxn modelId="{5BD082AE-739F-44D5-81EF-A53CBA74C33B}" type="presParOf" srcId="{0845F6DF-9D92-450F-B80A-80D980A0B819}" destId="{77851943-E400-460D-90A3-D66AFD04E03A}" srcOrd="0" destOrd="0" presId="urn:microsoft.com/office/officeart/2005/8/layout/chevron2"/>
    <dgm:cxn modelId="{8B7FBC0C-65A2-4D1B-ACC2-348177CE045C}" type="presParOf" srcId="{0845F6DF-9D92-450F-B80A-80D980A0B819}" destId="{1CBEB949-FF2D-4674-A7F6-EC717829FDBF}" srcOrd="1" destOrd="0" presId="urn:microsoft.com/office/officeart/2005/8/layout/chevron2"/>
    <dgm:cxn modelId="{74B7CC99-D284-4F42-9107-69B1CEB79200}" type="presParOf" srcId="{643004C2-0C8E-42D4-9BC4-73345B499E53}" destId="{C405D29C-3F04-4FEC-8518-1E150B0D1BB7}" srcOrd="1" destOrd="0" presId="urn:microsoft.com/office/officeart/2005/8/layout/chevron2"/>
    <dgm:cxn modelId="{19A29875-2C0D-4221-B9F6-96F1867AEE2D}" type="presParOf" srcId="{643004C2-0C8E-42D4-9BC4-73345B499E53}" destId="{43C62237-57C4-4313-BD17-13347C18E7C1}" srcOrd="2" destOrd="0" presId="urn:microsoft.com/office/officeart/2005/8/layout/chevron2"/>
    <dgm:cxn modelId="{D04BB96E-C550-43E5-AD7E-B91615163C9E}" type="presParOf" srcId="{43C62237-57C4-4313-BD17-13347C18E7C1}" destId="{A2CE1BDA-3726-48E2-BAC5-7D72132BCA25}" srcOrd="0" destOrd="0" presId="urn:microsoft.com/office/officeart/2005/8/layout/chevron2"/>
    <dgm:cxn modelId="{E86A89B5-7A0A-4A3B-AA90-754AE5F66F52}" type="presParOf" srcId="{43C62237-57C4-4313-BD17-13347C18E7C1}" destId="{7C5E7C67-5B7E-407B-A80B-7564AB178E33}" srcOrd="1" destOrd="0" presId="urn:microsoft.com/office/officeart/2005/8/layout/chevron2"/>
    <dgm:cxn modelId="{49A0E609-2397-4288-9BAD-B473D8D1391F}" type="presParOf" srcId="{643004C2-0C8E-42D4-9BC4-73345B499E53}" destId="{CBAECDA2-9D20-4C5C-AF45-6913E20C793B}" srcOrd="3" destOrd="0" presId="urn:microsoft.com/office/officeart/2005/8/layout/chevron2"/>
    <dgm:cxn modelId="{7BB925DD-9D47-4F51-A230-B293F3956913}" type="presParOf" srcId="{643004C2-0C8E-42D4-9BC4-73345B499E53}" destId="{434F7C4D-8206-4F33-ABF5-327E8BD5032A}" srcOrd="4" destOrd="0" presId="urn:microsoft.com/office/officeart/2005/8/layout/chevron2"/>
    <dgm:cxn modelId="{FE0AF182-B70D-4C01-9C4F-FCFD0C5D2751}" type="presParOf" srcId="{434F7C4D-8206-4F33-ABF5-327E8BD5032A}" destId="{660B2E1E-4B73-423D-AEE2-7D5D52B742DE}" srcOrd="0" destOrd="0" presId="urn:microsoft.com/office/officeart/2005/8/layout/chevron2"/>
    <dgm:cxn modelId="{C34A659F-93E8-4619-BCCF-0DA6A59BFE88}" type="presParOf" srcId="{434F7C4D-8206-4F33-ABF5-327E8BD5032A}" destId="{7FD21B91-B860-490C-9468-E4E5BCDA033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04950D-3D77-4BF6-8D9C-7D32BDECEBE1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4B6BA493-9CA6-4F97-A32C-EA18F828FCD5}">
      <dgm:prSet phldrT="[Text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dirty="0"/>
            <a:t>Free Assets</a:t>
          </a:r>
          <a:endParaRPr lang="en-ZA" dirty="0"/>
        </a:p>
      </dgm:t>
    </dgm:pt>
    <dgm:pt modelId="{B72ADE16-648B-4378-999E-BC65592AA47B}" type="parTrans" cxnId="{790E0139-01E0-4AA6-A5FD-979C63FFD61B}">
      <dgm:prSet/>
      <dgm:spPr/>
      <dgm:t>
        <a:bodyPr/>
        <a:lstStyle/>
        <a:p>
          <a:endParaRPr lang="en-ZA"/>
        </a:p>
      </dgm:t>
    </dgm:pt>
    <dgm:pt modelId="{5FB09C67-09DB-4D06-BCF8-3C0268B9E69C}" type="sibTrans" cxnId="{790E0139-01E0-4AA6-A5FD-979C63FFD61B}">
      <dgm:prSet/>
      <dgm:spPr>
        <a:solidFill>
          <a:schemeClr val="tx1"/>
        </a:solidFill>
      </dgm:spPr>
      <dgm:t>
        <a:bodyPr/>
        <a:lstStyle/>
        <a:p>
          <a:endParaRPr lang="en-ZA"/>
        </a:p>
      </dgm:t>
    </dgm:pt>
    <dgm:pt modelId="{3664E0E5-E49A-446F-AC89-48D80E2F102E}">
      <dgm:prSet phldrT="[Text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dirty="0"/>
            <a:t>Assets to cover liabilities</a:t>
          </a:r>
          <a:endParaRPr lang="en-ZA" dirty="0"/>
        </a:p>
      </dgm:t>
    </dgm:pt>
    <dgm:pt modelId="{0EAC8D13-CAE4-49D7-82B5-0B27A8FD224E}" type="parTrans" cxnId="{28876AFD-DE50-4FE0-B040-3D2A6670DD72}">
      <dgm:prSet/>
      <dgm:spPr/>
      <dgm:t>
        <a:bodyPr/>
        <a:lstStyle/>
        <a:p>
          <a:endParaRPr lang="en-ZA"/>
        </a:p>
      </dgm:t>
    </dgm:pt>
    <dgm:pt modelId="{19ECC3EF-1281-4FC4-8E74-C6190ED7DC41}" type="sibTrans" cxnId="{28876AFD-DE50-4FE0-B040-3D2A6670DD72}">
      <dgm:prSet/>
      <dgm:spPr>
        <a:solidFill>
          <a:schemeClr val="tx1"/>
        </a:solidFill>
      </dgm:spPr>
      <dgm:t>
        <a:bodyPr/>
        <a:lstStyle/>
        <a:p>
          <a:endParaRPr lang="en-ZA"/>
        </a:p>
      </dgm:t>
    </dgm:pt>
    <dgm:pt modelId="{58ADAC9F-1983-4FAD-8189-6DD7F1FA952C}">
      <dgm:prSet phldrT="[Text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dirty="0"/>
            <a:t>Total assets</a:t>
          </a:r>
          <a:endParaRPr lang="en-ZA" dirty="0"/>
        </a:p>
      </dgm:t>
    </dgm:pt>
    <dgm:pt modelId="{F6B53877-17A4-41A2-9484-C0F15A7550BD}" type="parTrans" cxnId="{1DD809B7-032B-4A9C-9201-38DAA5487223}">
      <dgm:prSet/>
      <dgm:spPr/>
      <dgm:t>
        <a:bodyPr/>
        <a:lstStyle/>
        <a:p>
          <a:endParaRPr lang="en-ZA"/>
        </a:p>
      </dgm:t>
    </dgm:pt>
    <dgm:pt modelId="{F605C2E4-C6D2-4C23-A6EC-CB1B3460C0BD}" type="sibTrans" cxnId="{1DD809B7-032B-4A9C-9201-38DAA5487223}">
      <dgm:prSet/>
      <dgm:spPr/>
      <dgm:t>
        <a:bodyPr/>
        <a:lstStyle/>
        <a:p>
          <a:endParaRPr lang="en-ZA"/>
        </a:p>
      </dgm:t>
    </dgm:pt>
    <dgm:pt modelId="{3CA017CC-C980-403E-9C73-19745392A1DF}" type="pres">
      <dgm:prSet presAssocID="{A904950D-3D77-4BF6-8D9C-7D32BDECEBE1}" presName="Name0" presStyleCnt="0">
        <dgm:presLayoutVars>
          <dgm:dir/>
          <dgm:resizeHandles val="exact"/>
        </dgm:presLayoutVars>
      </dgm:prSet>
      <dgm:spPr/>
    </dgm:pt>
    <dgm:pt modelId="{94AE2CD2-F4C7-438F-AFDE-3A70CA192499}" type="pres">
      <dgm:prSet presAssocID="{A904950D-3D77-4BF6-8D9C-7D32BDECEBE1}" presName="vNodes" presStyleCnt="0"/>
      <dgm:spPr/>
    </dgm:pt>
    <dgm:pt modelId="{00C895A6-3343-4ADC-8089-26AE0869907B}" type="pres">
      <dgm:prSet presAssocID="{4B6BA493-9CA6-4F97-A32C-EA18F828FCD5}" presName="node" presStyleLbl="node1" presStyleIdx="0" presStyleCnt="3">
        <dgm:presLayoutVars>
          <dgm:bulletEnabled val="1"/>
        </dgm:presLayoutVars>
      </dgm:prSet>
      <dgm:spPr/>
    </dgm:pt>
    <dgm:pt modelId="{9303B87A-CBC1-464E-9061-B28B8338E3F2}" type="pres">
      <dgm:prSet presAssocID="{5FB09C67-09DB-4D06-BCF8-3C0268B9E69C}" presName="spacerT" presStyleCnt="0"/>
      <dgm:spPr/>
    </dgm:pt>
    <dgm:pt modelId="{D8B7C431-F629-4858-A2F6-891D73248CB8}" type="pres">
      <dgm:prSet presAssocID="{5FB09C67-09DB-4D06-BCF8-3C0268B9E69C}" presName="sibTrans" presStyleLbl="sibTrans2D1" presStyleIdx="0" presStyleCnt="2"/>
      <dgm:spPr/>
    </dgm:pt>
    <dgm:pt modelId="{BBF61B8C-2BFB-4198-9C16-FEC4EDF0F6EF}" type="pres">
      <dgm:prSet presAssocID="{5FB09C67-09DB-4D06-BCF8-3C0268B9E69C}" presName="spacerB" presStyleCnt="0"/>
      <dgm:spPr/>
    </dgm:pt>
    <dgm:pt modelId="{A94789DE-D346-4E9B-A170-EC7ACD39D77C}" type="pres">
      <dgm:prSet presAssocID="{3664E0E5-E49A-446F-AC89-48D80E2F102E}" presName="node" presStyleLbl="node1" presStyleIdx="1" presStyleCnt="3" custScaleX="134493" custScaleY="130027">
        <dgm:presLayoutVars>
          <dgm:bulletEnabled val="1"/>
        </dgm:presLayoutVars>
      </dgm:prSet>
      <dgm:spPr/>
    </dgm:pt>
    <dgm:pt modelId="{17EFB7A3-A9A8-42FF-B114-C935CD5904F8}" type="pres">
      <dgm:prSet presAssocID="{A904950D-3D77-4BF6-8D9C-7D32BDECEBE1}" presName="sibTransLast" presStyleLbl="sibTrans2D1" presStyleIdx="1" presStyleCnt="2" custLinFactX="-2646" custLinFactNeighborX="-100000" custLinFactNeighborY="-34713"/>
      <dgm:spPr/>
    </dgm:pt>
    <dgm:pt modelId="{CE622615-4B63-4888-95E0-A685F72F6E56}" type="pres">
      <dgm:prSet presAssocID="{A904950D-3D77-4BF6-8D9C-7D32BDECEBE1}" presName="connectorText" presStyleLbl="sibTrans2D1" presStyleIdx="1" presStyleCnt="2"/>
      <dgm:spPr/>
    </dgm:pt>
    <dgm:pt modelId="{16F73300-3461-4383-A2D1-B89CC66B031E}" type="pres">
      <dgm:prSet presAssocID="{A904950D-3D77-4BF6-8D9C-7D32BDECEBE1}" presName="lastNode" presStyleLbl="node1" presStyleIdx="2" presStyleCnt="3" custScaleX="81851" custScaleY="75084" custLinFactNeighborX="-24329" custLinFactNeighborY="0">
        <dgm:presLayoutVars>
          <dgm:bulletEnabled val="1"/>
        </dgm:presLayoutVars>
      </dgm:prSet>
      <dgm:spPr/>
    </dgm:pt>
  </dgm:ptLst>
  <dgm:cxnLst>
    <dgm:cxn modelId="{4FA91816-68AF-4EAE-8978-B06724E040B6}" type="presOf" srcId="{19ECC3EF-1281-4FC4-8E74-C6190ED7DC41}" destId="{17EFB7A3-A9A8-42FF-B114-C935CD5904F8}" srcOrd="0" destOrd="0" presId="urn:microsoft.com/office/officeart/2005/8/layout/equation2"/>
    <dgm:cxn modelId="{F4DBF72B-AFF4-408D-AED7-DD24A4218832}" type="presOf" srcId="{4B6BA493-9CA6-4F97-A32C-EA18F828FCD5}" destId="{00C895A6-3343-4ADC-8089-26AE0869907B}" srcOrd="0" destOrd="0" presId="urn:microsoft.com/office/officeart/2005/8/layout/equation2"/>
    <dgm:cxn modelId="{790E0139-01E0-4AA6-A5FD-979C63FFD61B}" srcId="{A904950D-3D77-4BF6-8D9C-7D32BDECEBE1}" destId="{4B6BA493-9CA6-4F97-A32C-EA18F828FCD5}" srcOrd="0" destOrd="0" parTransId="{B72ADE16-648B-4378-999E-BC65592AA47B}" sibTransId="{5FB09C67-09DB-4D06-BCF8-3C0268B9E69C}"/>
    <dgm:cxn modelId="{A3006C5D-552F-4918-9245-182EB8EA3BA0}" type="presOf" srcId="{A904950D-3D77-4BF6-8D9C-7D32BDECEBE1}" destId="{3CA017CC-C980-403E-9C73-19745392A1DF}" srcOrd="0" destOrd="0" presId="urn:microsoft.com/office/officeart/2005/8/layout/equation2"/>
    <dgm:cxn modelId="{93765C67-C79D-4491-A3C1-5DDEBFB176A6}" type="presOf" srcId="{3664E0E5-E49A-446F-AC89-48D80E2F102E}" destId="{A94789DE-D346-4E9B-A170-EC7ACD39D77C}" srcOrd="0" destOrd="0" presId="urn:microsoft.com/office/officeart/2005/8/layout/equation2"/>
    <dgm:cxn modelId="{84DA9E49-F072-475F-AE66-2CF7CBB357FB}" type="presOf" srcId="{5FB09C67-09DB-4D06-BCF8-3C0268B9E69C}" destId="{D8B7C431-F629-4858-A2F6-891D73248CB8}" srcOrd="0" destOrd="0" presId="urn:microsoft.com/office/officeart/2005/8/layout/equation2"/>
    <dgm:cxn modelId="{1DD809B7-032B-4A9C-9201-38DAA5487223}" srcId="{A904950D-3D77-4BF6-8D9C-7D32BDECEBE1}" destId="{58ADAC9F-1983-4FAD-8189-6DD7F1FA952C}" srcOrd="2" destOrd="0" parTransId="{F6B53877-17A4-41A2-9484-C0F15A7550BD}" sibTransId="{F605C2E4-C6D2-4C23-A6EC-CB1B3460C0BD}"/>
    <dgm:cxn modelId="{9B8E50D9-2B91-4AB9-9C02-94667122F739}" type="presOf" srcId="{58ADAC9F-1983-4FAD-8189-6DD7F1FA952C}" destId="{16F73300-3461-4383-A2D1-B89CC66B031E}" srcOrd="0" destOrd="0" presId="urn:microsoft.com/office/officeart/2005/8/layout/equation2"/>
    <dgm:cxn modelId="{B75733F4-AEBE-42C5-8DFF-10ED160CCD3B}" type="presOf" srcId="{19ECC3EF-1281-4FC4-8E74-C6190ED7DC41}" destId="{CE622615-4B63-4888-95E0-A685F72F6E56}" srcOrd="1" destOrd="0" presId="urn:microsoft.com/office/officeart/2005/8/layout/equation2"/>
    <dgm:cxn modelId="{28876AFD-DE50-4FE0-B040-3D2A6670DD72}" srcId="{A904950D-3D77-4BF6-8D9C-7D32BDECEBE1}" destId="{3664E0E5-E49A-446F-AC89-48D80E2F102E}" srcOrd="1" destOrd="0" parTransId="{0EAC8D13-CAE4-49D7-82B5-0B27A8FD224E}" sibTransId="{19ECC3EF-1281-4FC4-8E74-C6190ED7DC41}"/>
    <dgm:cxn modelId="{E7689D06-F3CF-4378-B48D-B888DD7AA3A3}" type="presParOf" srcId="{3CA017CC-C980-403E-9C73-19745392A1DF}" destId="{94AE2CD2-F4C7-438F-AFDE-3A70CA192499}" srcOrd="0" destOrd="0" presId="urn:microsoft.com/office/officeart/2005/8/layout/equation2"/>
    <dgm:cxn modelId="{3ED0DDD1-295A-495C-9B72-289EDE665533}" type="presParOf" srcId="{94AE2CD2-F4C7-438F-AFDE-3A70CA192499}" destId="{00C895A6-3343-4ADC-8089-26AE0869907B}" srcOrd="0" destOrd="0" presId="urn:microsoft.com/office/officeart/2005/8/layout/equation2"/>
    <dgm:cxn modelId="{A8F5CDB7-F58A-410A-B233-90CB1699B875}" type="presParOf" srcId="{94AE2CD2-F4C7-438F-AFDE-3A70CA192499}" destId="{9303B87A-CBC1-464E-9061-B28B8338E3F2}" srcOrd="1" destOrd="0" presId="urn:microsoft.com/office/officeart/2005/8/layout/equation2"/>
    <dgm:cxn modelId="{87660083-5518-4EEF-AD72-73855B670361}" type="presParOf" srcId="{94AE2CD2-F4C7-438F-AFDE-3A70CA192499}" destId="{D8B7C431-F629-4858-A2F6-891D73248CB8}" srcOrd="2" destOrd="0" presId="urn:microsoft.com/office/officeart/2005/8/layout/equation2"/>
    <dgm:cxn modelId="{C1320F15-6133-47F8-8F3A-EBA4A6707F13}" type="presParOf" srcId="{94AE2CD2-F4C7-438F-AFDE-3A70CA192499}" destId="{BBF61B8C-2BFB-4198-9C16-FEC4EDF0F6EF}" srcOrd="3" destOrd="0" presId="urn:microsoft.com/office/officeart/2005/8/layout/equation2"/>
    <dgm:cxn modelId="{3429247B-4052-4813-80EE-84ECD630278B}" type="presParOf" srcId="{94AE2CD2-F4C7-438F-AFDE-3A70CA192499}" destId="{A94789DE-D346-4E9B-A170-EC7ACD39D77C}" srcOrd="4" destOrd="0" presId="urn:microsoft.com/office/officeart/2005/8/layout/equation2"/>
    <dgm:cxn modelId="{A3E44420-7A3D-4DAE-8565-BD485C126A04}" type="presParOf" srcId="{3CA017CC-C980-403E-9C73-19745392A1DF}" destId="{17EFB7A3-A9A8-42FF-B114-C935CD5904F8}" srcOrd="1" destOrd="0" presId="urn:microsoft.com/office/officeart/2005/8/layout/equation2"/>
    <dgm:cxn modelId="{B9028E4A-C6CD-4773-A180-08DEDF3FC997}" type="presParOf" srcId="{17EFB7A3-A9A8-42FF-B114-C935CD5904F8}" destId="{CE622615-4B63-4888-95E0-A685F72F6E56}" srcOrd="0" destOrd="0" presId="urn:microsoft.com/office/officeart/2005/8/layout/equation2"/>
    <dgm:cxn modelId="{7ED18800-9C60-41F6-B1EE-EF12D3B7B11C}" type="presParOf" srcId="{3CA017CC-C980-403E-9C73-19745392A1DF}" destId="{16F73300-3461-4383-A2D1-B89CC66B031E}" srcOrd="2" destOrd="0" presId="urn:microsoft.com/office/officeart/2005/8/layout/equation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254DC03-2D99-4C83-A220-3EED9FA20C43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55CCE717-5E6C-4191-BA8D-87127E492949}">
      <dgm:prSet phldrT="[Text]" custT="1"/>
      <dgm:spPr>
        <a:solidFill>
          <a:schemeClr val="bg1">
            <a:lumMod val="50000"/>
          </a:schemeClr>
        </a:solidFill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2000" dirty="0"/>
            <a:t>Asset risk capital should only apply to assets held to cover liabilities</a:t>
          </a:r>
          <a:endParaRPr lang="en-ZA" sz="2000" dirty="0"/>
        </a:p>
      </dgm:t>
    </dgm:pt>
    <dgm:pt modelId="{94C13171-C4A1-4DAE-ACF5-B96858E0A51A}" type="parTrans" cxnId="{6ADAF33E-2BBD-41F5-BBB7-18669DF0B1B6}">
      <dgm:prSet/>
      <dgm:spPr/>
      <dgm:t>
        <a:bodyPr/>
        <a:lstStyle/>
        <a:p>
          <a:endParaRPr lang="en-ZA"/>
        </a:p>
      </dgm:t>
    </dgm:pt>
    <dgm:pt modelId="{682A104A-2B99-4089-A388-9F88B683573B}" type="sibTrans" cxnId="{6ADAF33E-2BBD-41F5-BBB7-18669DF0B1B6}">
      <dgm:prSet/>
      <dgm:spPr/>
      <dgm:t>
        <a:bodyPr/>
        <a:lstStyle/>
        <a:p>
          <a:endParaRPr lang="en-ZA"/>
        </a:p>
      </dgm:t>
    </dgm:pt>
    <dgm:pt modelId="{90053157-7BC0-449C-99BF-B8F97B596D78}">
      <dgm:prSet phldrT="[Text]" custT="1"/>
      <dgm:spPr>
        <a:solidFill>
          <a:schemeClr val="bg1">
            <a:lumMod val="50000"/>
          </a:schemeClr>
        </a:solidFill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2000" dirty="0"/>
            <a:t>Assets above liabilities are deemed free assets</a:t>
          </a:r>
          <a:endParaRPr lang="en-ZA" sz="2000" dirty="0"/>
        </a:p>
      </dgm:t>
    </dgm:pt>
    <dgm:pt modelId="{A3A46868-3A3A-4AB3-81EF-33F76D546F5C}" type="parTrans" cxnId="{484D0F12-F234-4E39-B2C0-E5C66CCCBFEA}">
      <dgm:prSet/>
      <dgm:spPr/>
      <dgm:t>
        <a:bodyPr/>
        <a:lstStyle/>
        <a:p>
          <a:endParaRPr lang="en-ZA"/>
        </a:p>
      </dgm:t>
    </dgm:pt>
    <dgm:pt modelId="{BE1A4C20-677A-4006-A35E-16F928A3AFB3}" type="sibTrans" cxnId="{484D0F12-F234-4E39-B2C0-E5C66CCCBFEA}">
      <dgm:prSet/>
      <dgm:spPr/>
      <dgm:t>
        <a:bodyPr/>
        <a:lstStyle/>
        <a:p>
          <a:endParaRPr lang="en-ZA"/>
        </a:p>
      </dgm:t>
    </dgm:pt>
    <dgm:pt modelId="{2FBB406C-1744-4BE6-B506-A80CF4CB8C1A}">
      <dgm:prSet phldrT="[Text]" custT="1"/>
      <dgm:spPr>
        <a:solidFill>
          <a:schemeClr val="bg1">
            <a:lumMod val="50000"/>
          </a:schemeClr>
        </a:solidFill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2000" dirty="0"/>
            <a:t>Free assets could be invested less conservatively to allow for greater returns</a:t>
          </a:r>
          <a:endParaRPr lang="en-ZA" sz="2000" dirty="0"/>
        </a:p>
      </dgm:t>
    </dgm:pt>
    <dgm:pt modelId="{D675C897-3F4D-465E-BA8F-81FE2808EBEE}" type="parTrans" cxnId="{081F3299-780C-489C-A25B-E3BE7BBD7D3C}">
      <dgm:prSet/>
      <dgm:spPr/>
      <dgm:t>
        <a:bodyPr/>
        <a:lstStyle/>
        <a:p>
          <a:endParaRPr lang="en-ZA"/>
        </a:p>
      </dgm:t>
    </dgm:pt>
    <dgm:pt modelId="{00D2650F-DACE-4E76-A2DF-7E8312ECA1EF}" type="sibTrans" cxnId="{081F3299-780C-489C-A25B-E3BE7BBD7D3C}">
      <dgm:prSet/>
      <dgm:spPr/>
      <dgm:t>
        <a:bodyPr/>
        <a:lstStyle/>
        <a:p>
          <a:endParaRPr lang="en-ZA"/>
        </a:p>
      </dgm:t>
    </dgm:pt>
    <dgm:pt modelId="{4606DFC0-D3C9-434F-B498-C8BE634CCE55}" type="pres">
      <dgm:prSet presAssocID="{E254DC03-2D99-4C83-A220-3EED9FA20C43}" presName="Name0" presStyleCnt="0">
        <dgm:presLayoutVars>
          <dgm:resizeHandles/>
        </dgm:presLayoutVars>
      </dgm:prSet>
      <dgm:spPr/>
    </dgm:pt>
    <dgm:pt modelId="{00588760-DB55-45B5-987E-CE4404F00D3F}" type="pres">
      <dgm:prSet presAssocID="{55CCE717-5E6C-4191-BA8D-87127E492949}" presName="text" presStyleLbl="node1" presStyleIdx="0" presStyleCnt="3" custScaleX="261981" custLinFactY="-16469" custLinFactNeighborY="-100000">
        <dgm:presLayoutVars>
          <dgm:bulletEnabled val="1"/>
        </dgm:presLayoutVars>
      </dgm:prSet>
      <dgm:spPr/>
    </dgm:pt>
    <dgm:pt modelId="{3E498A0B-5D8B-4DED-9EF8-68FC38E98FCE}" type="pres">
      <dgm:prSet presAssocID="{682A104A-2B99-4089-A388-9F88B683573B}" presName="space" presStyleCnt="0"/>
      <dgm:spPr/>
    </dgm:pt>
    <dgm:pt modelId="{0F259C68-B9DA-4279-99BF-A252ABF7093B}" type="pres">
      <dgm:prSet presAssocID="{90053157-7BC0-449C-99BF-B8F97B596D78}" presName="text" presStyleLbl="node1" presStyleIdx="1" presStyleCnt="3" custScaleX="264063" custLinFactNeighborX="22979" custLinFactNeighborY="-3030">
        <dgm:presLayoutVars>
          <dgm:bulletEnabled val="1"/>
        </dgm:presLayoutVars>
      </dgm:prSet>
      <dgm:spPr/>
    </dgm:pt>
    <dgm:pt modelId="{94C3EE50-622B-4EB0-A82D-25F09781F897}" type="pres">
      <dgm:prSet presAssocID="{BE1A4C20-677A-4006-A35E-16F928A3AFB3}" presName="space" presStyleCnt="0"/>
      <dgm:spPr/>
    </dgm:pt>
    <dgm:pt modelId="{8B205B54-0EB4-4DC9-8D92-1D7B40D58950}" type="pres">
      <dgm:prSet presAssocID="{2FBB406C-1744-4BE6-B506-A80CF4CB8C1A}" presName="text" presStyleLbl="node1" presStyleIdx="2" presStyleCnt="3" custScaleX="247408" custLinFactY="16065" custLinFactNeighborY="100000">
        <dgm:presLayoutVars>
          <dgm:bulletEnabled val="1"/>
        </dgm:presLayoutVars>
      </dgm:prSet>
      <dgm:spPr/>
    </dgm:pt>
  </dgm:ptLst>
  <dgm:cxnLst>
    <dgm:cxn modelId="{A345ED00-4134-40C5-B675-037F736ACA92}" type="presOf" srcId="{2FBB406C-1744-4BE6-B506-A80CF4CB8C1A}" destId="{8B205B54-0EB4-4DC9-8D92-1D7B40D58950}" srcOrd="0" destOrd="0" presId="urn:diagrams.loki3.com/VaryingWidthList"/>
    <dgm:cxn modelId="{484D0F12-F234-4E39-B2C0-E5C66CCCBFEA}" srcId="{E254DC03-2D99-4C83-A220-3EED9FA20C43}" destId="{90053157-7BC0-449C-99BF-B8F97B596D78}" srcOrd="1" destOrd="0" parTransId="{A3A46868-3A3A-4AB3-81EF-33F76D546F5C}" sibTransId="{BE1A4C20-677A-4006-A35E-16F928A3AFB3}"/>
    <dgm:cxn modelId="{6ADAF33E-2BBD-41F5-BBB7-18669DF0B1B6}" srcId="{E254DC03-2D99-4C83-A220-3EED9FA20C43}" destId="{55CCE717-5E6C-4191-BA8D-87127E492949}" srcOrd="0" destOrd="0" parTransId="{94C13171-C4A1-4DAE-ACF5-B96858E0A51A}" sibTransId="{682A104A-2B99-4089-A388-9F88B683573B}"/>
    <dgm:cxn modelId="{B292D842-E195-4A6E-8448-E7AFF31B63B8}" type="presOf" srcId="{E254DC03-2D99-4C83-A220-3EED9FA20C43}" destId="{4606DFC0-D3C9-434F-B498-C8BE634CCE55}" srcOrd="0" destOrd="0" presId="urn:diagrams.loki3.com/VaryingWidthList"/>
    <dgm:cxn modelId="{18BD6596-D996-4607-B635-5CEB5C17D478}" type="presOf" srcId="{90053157-7BC0-449C-99BF-B8F97B596D78}" destId="{0F259C68-B9DA-4279-99BF-A252ABF7093B}" srcOrd="0" destOrd="0" presId="urn:diagrams.loki3.com/VaryingWidthList"/>
    <dgm:cxn modelId="{081F3299-780C-489C-A25B-E3BE7BBD7D3C}" srcId="{E254DC03-2D99-4C83-A220-3EED9FA20C43}" destId="{2FBB406C-1744-4BE6-B506-A80CF4CB8C1A}" srcOrd="2" destOrd="0" parTransId="{D675C897-3F4D-465E-BA8F-81FE2808EBEE}" sibTransId="{00D2650F-DACE-4E76-A2DF-7E8312ECA1EF}"/>
    <dgm:cxn modelId="{C3EA62C9-5D00-4F91-B9C7-620A2605AB5C}" type="presOf" srcId="{55CCE717-5E6C-4191-BA8D-87127E492949}" destId="{00588760-DB55-45B5-987E-CE4404F00D3F}" srcOrd="0" destOrd="0" presId="urn:diagrams.loki3.com/VaryingWidthList"/>
    <dgm:cxn modelId="{126CD663-749F-43A3-BAE6-8FF586F93699}" type="presParOf" srcId="{4606DFC0-D3C9-434F-B498-C8BE634CCE55}" destId="{00588760-DB55-45B5-987E-CE4404F00D3F}" srcOrd="0" destOrd="0" presId="urn:diagrams.loki3.com/VaryingWidthList"/>
    <dgm:cxn modelId="{9A17E999-5AB0-487E-A221-AE2EDB704325}" type="presParOf" srcId="{4606DFC0-D3C9-434F-B498-C8BE634CCE55}" destId="{3E498A0B-5D8B-4DED-9EF8-68FC38E98FCE}" srcOrd="1" destOrd="0" presId="urn:diagrams.loki3.com/VaryingWidthList"/>
    <dgm:cxn modelId="{FC3B5CE7-9B54-493F-B18A-D2BB5ACE7DC3}" type="presParOf" srcId="{4606DFC0-D3C9-434F-B498-C8BE634CCE55}" destId="{0F259C68-B9DA-4279-99BF-A252ABF7093B}" srcOrd="2" destOrd="0" presId="urn:diagrams.loki3.com/VaryingWidthList"/>
    <dgm:cxn modelId="{467754DB-1511-40C5-8B2B-584EE5879B5D}" type="presParOf" srcId="{4606DFC0-D3C9-434F-B498-C8BE634CCE55}" destId="{94C3EE50-622B-4EB0-A82D-25F09781F897}" srcOrd="3" destOrd="0" presId="urn:diagrams.loki3.com/VaryingWidthList"/>
    <dgm:cxn modelId="{7BC85D6E-04D5-46A5-97BA-5F6621859C64}" type="presParOf" srcId="{4606DFC0-D3C9-434F-B498-C8BE634CCE55}" destId="{8B205B54-0EB4-4DC9-8D92-1D7B40D58950}" srcOrd="4" destOrd="0" presId="urn:diagrams.loki3.com/VaryingWidthList"/>
  </dgm:cxnLst>
  <dgm:bg>
    <a:solidFill>
      <a:schemeClr val="accent1">
        <a:hueOff val="0"/>
        <a:satOff val="0"/>
        <a:lumOff val="0"/>
      </a:schemeClr>
    </a:solidFill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27BB4A-EB88-4C78-8C80-9294503DA90D}">
      <dsp:nvSpPr>
        <dsp:cNvPr id="0" name=""/>
        <dsp:cNvSpPr/>
      </dsp:nvSpPr>
      <dsp:spPr>
        <a:xfrm>
          <a:off x="1933963" y="15031"/>
          <a:ext cx="1327461" cy="737478"/>
        </a:xfrm>
        <a:prstGeom prst="roundRect">
          <a:avLst>
            <a:gd name="adj" fmla="val 10000"/>
          </a:avLst>
        </a:prstGeom>
        <a:solidFill>
          <a:schemeClr val="tx1">
            <a:lumMod val="65000"/>
            <a:lumOff val="35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Pros</a:t>
          </a:r>
          <a:endParaRPr lang="en-ZA" sz="33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55563" y="36631"/>
        <a:ext cx="1284261" cy="694278"/>
      </dsp:txXfrm>
    </dsp:sp>
    <dsp:sp modelId="{91915434-A7DD-4A90-B66E-D110A8D61A7C}">
      <dsp:nvSpPr>
        <dsp:cNvPr id="0" name=""/>
        <dsp:cNvSpPr/>
      </dsp:nvSpPr>
      <dsp:spPr>
        <a:xfrm>
          <a:off x="3851408" y="15031"/>
          <a:ext cx="1327461" cy="737478"/>
        </a:xfrm>
        <a:prstGeom prst="roundRect">
          <a:avLst>
            <a:gd name="adj" fmla="val 10000"/>
          </a:avLst>
        </a:prstGeom>
        <a:solidFill>
          <a:schemeClr val="tx1">
            <a:lumMod val="65000"/>
            <a:lumOff val="35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Cons</a:t>
          </a:r>
          <a:endParaRPr lang="en-ZA" sz="33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73008" y="36631"/>
        <a:ext cx="1284261" cy="694278"/>
      </dsp:txXfrm>
    </dsp:sp>
    <dsp:sp modelId="{8586E8D4-ED38-48D9-8900-CF2CD6A83717}">
      <dsp:nvSpPr>
        <dsp:cNvPr id="0" name=""/>
        <dsp:cNvSpPr/>
      </dsp:nvSpPr>
      <dsp:spPr>
        <a:xfrm>
          <a:off x="3249799" y="3149315"/>
          <a:ext cx="553109" cy="553109"/>
        </a:xfrm>
        <a:prstGeom prst="triangle">
          <a:avLst/>
        </a:prstGeom>
        <a:solidFill>
          <a:schemeClr val="tx1"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3BDB99-983B-406D-87CB-1CC25F0F26AC}">
      <dsp:nvSpPr>
        <dsp:cNvPr id="0" name=""/>
        <dsp:cNvSpPr/>
      </dsp:nvSpPr>
      <dsp:spPr>
        <a:xfrm rot="240000">
          <a:off x="1866520" y="2912302"/>
          <a:ext cx="3319667" cy="232133"/>
        </a:xfrm>
        <a:prstGeom prst="rect">
          <a:avLst/>
        </a:prstGeom>
        <a:solidFill>
          <a:schemeClr val="tx1"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E2994-2F2A-4F44-AEE9-15917473F18E}">
      <dsp:nvSpPr>
        <dsp:cNvPr id="0" name=""/>
        <dsp:cNvSpPr/>
      </dsp:nvSpPr>
      <dsp:spPr>
        <a:xfrm rot="240000">
          <a:off x="3758867" y="2338961"/>
          <a:ext cx="1526166" cy="602988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High reserves  inefficient and costly</a:t>
          </a:r>
          <a:endParaRPr lang="en-ZA" sz="1400" kern="1200" dirty="0"/>
        </a:p>
      </dsp:txBody>
      <dsp:txXfrm>
        <a:off x="3788302" y="2368396"/>
        <a:ext cx="1467296" cy="544118"/>
      </dsp:txXfrm>
    </dsp:sp>
    <dsp:sp modelId="{9B0FFF0C-6B81-4EC4-9B75-9510726668E6}">
      <dsp:nvSpPr>
        <dsp:cNvPr id="0" name=""/>
        <dsp:cNvSpPr/>
      </dsp:nvSpPr>
      <dsp:spPr>
        <a:xfrm rot="240000">
          <a:off x="3782284" y="1676944"/>
          <a:ext cx="1575204" cy="599559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Schemes pricing for deficits hold lower reserves</a:t>
          </a:r>
          <a:endParaRPr lang="en-ZA" sz="1400" kern="1200" dirty="0"/>
        </a:p>
      </dsp:txBody>
      <dsp:txXfrm>
        <a:off x="3811552" y="1706212"/>
        <a:ext cx="1516668" cy="541023"/>
      </dsp:txXfrm>
    </dsp:sp>
    <dsp:sp modelId="{28816DE5-45EE-45B1-B962-7ADB9E42AECF}">
      <dsp:nvSpPr>
        <dsp:cNvPr id="0" name=""/>
        <dsp:cNvSpPr/>
      </dsp:nvSpPr>
      <dsp:spPr>
        <a:xfrm rot="240000">
          <a:off x="3824420" y="1028369"/>
          <a:ext cx="1586804" cy="598748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No account for actual risk of scheme</a:t>
          </a:r>
          <a:endParaRPr lang="en-ZA" sz="1400" kern="1200" dirty="0"/>
        </a:p>
      </dsp:txBody>
      <dsp:txXfrm>
        <a:off x="3853648" y="1057597"/>
        <a:ext cx="1528348" cy="540292"/>
      </dsp:txXfrm>
    </dsp:sp>
    <dsp:sp modelId="{FFE79AE3-491A-4BB2-BA5E-317914033E8F}">
      <dsp:nvSpPr>
        <dsp:cNvPr id="0" name=""/>
        <dsp:cNvSpPr/>
      </dsp:nvSpPr>
      <dsp:spPr>
        <a:xfrm rot="240000">
          <a:off x="1827252" y="2208495"/>
          <a:ext cx="1591381" cy="598428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Easy to understand</a:t>
          </a:r>
          <a:endParaRPr lang="en-ZA" sz="1400" kern="1200" dirty="0"/>
        </a:p>
      </dsp:txBody>
      <dsp:txXfrm>
        <a:off x="1856465" y="2237708"/>
        <a:ext cx="1532955" cy="540002"/>
      </dsp:txXfrm>
    </dsp:sp>
    <dsp:sp modelId="{CFA9317D-5CDE-4DD3-BB0C-11106B1C1150}">
      <dsp:nvSpPr>
        <dsp:cNvPr id="0" name=""/>
        <dsp:cNvSpPr/>
      </dsp:nvSpPr>
      <dsp:spPr>
        <a:xfrm rot="240000">
          <a:off x="1831524" y="1547817"/>
          <a:ext cx="1678709" cy="592321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Simple to calculate</a:t>
          </a:r>
          <a:endParaRPr lang="en-ZA" sz="1400" kern="1200" dirty="0"/>
        </a:p>
      </dsp:txBody>
      <dsp:txXfrm>
        <a:off x="1860439" y="1576732"/>
        <a:ext cx="1620879" cy="5344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71725-0998-4F2C-903C-28A7CDA409F0}">
      <dsp:nvSpPr>
        <dsp:cNvPr id="0" name=""/>
        <dsp:cNvSpPr/>
      </dsp:nvSpPr>
      <dsp:spPr>
        <a:xfrm>
          <a:off x="1685735" y="0"/>
          <a:ext cx="2724529" cy="896964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Review of current solvency framework by CMS</a:t>
          </a:r>
          <a:endParaRPr lang="en-ZA" sz="1800" kern="1200" dirty="0">
            <a:solidFill>
              <a:schemeClr val="tx1"/>
            </a:solidFill>
          </a:endParaRPr>
        </a:p>
      </dsp:txBody>
      <dsp:txXfrm>
        <a:off x="1712006" y="26271"/>
        <a:ext cx="2671987" cy="844422"/>
      </dsp:txXfrm>
    </dsp:sp>
    <dsp:sp modelId="{D41D5F93-55D1-4ADB-BE2B-6346C9590036}">
      <dsp:nvSpPr>
        <dsp:cNvPr id="0" name=""/>
        <dsp:cNvSpPr/>
      </dsp:nvSpPr>
      <dsp:spPr>
        <a:xfrm rot="5400000">
          <a:off x="2879819" y="919388"/>
          <a:ext cx="336361" cy="40363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6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400" kern="1200"/>
        </a:p>
      </dsp:txBody>
      <dsp:txXfrm rot="-5400000">
        <a:off x="2926910" y="953024"/>
        <a:ext cx="242180" cy="235453"/>
      </dsp:txXfrm>
    </dsp:sp>
    <dsp:sp modelId="{88B21463-4A99-4F59-90A0-FA0A72E3D043}">
      <dsp:nvSpPr>
        <dsp:cNvPr id="0" name=""/>
        <dsp:cNvSpPr/>
      </dsp:nvSpPr>
      <dsp:spPr>
        <a:xfrm>
          <a:off x="1685735" y="1345446"/>
          <a:ext cx="2724529" cy="896964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CMS published a proposed RBC framework</a:t>
          </a:r>
          <a:endParaRPr lang="en-ZA" sz="1800" kern="1200" dirty="0">
            <a:solidFill>
              <a:schemeClr val="tx1"/>
            </a:solidFill>
          </a:endParaRPr>
        </a:p>
      </dsp:txBody>
      <dsp:txXfrm>
        <a:off x="1712006" y="1371717"/>
        <a:ext cx="2671987" cy="844422"/>
      </dsp:txXfrm>
    </dsp:sp>
    <dsp:sp modelId="{3CB4A7D9-E75B-476E-A9BA-0489F61DA9EE}">
      <dsp:nvSpPr>
        <dsp:cNvPr id="0" name=""/>
        <dsp:cNvSpPr/>
      </dsp:nvSpPr>
      <dsp:spPr>
        <a:xfrm rot="5400000">
          <a:off x="2879819" y="2264835"/>
          <a:ext cx="336361" cy="40363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6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400" kern="1200"/>
        </a:p>
      </dsp:txBody>
      <dsp:txXfrm rot="-5400000">
        <a:off x="2926910" y="2298471"/>
        <a:ext cx="242180" cy="235453"/>
      </dsp:txXfrm>
    </dsp:sp>
    <dsp:sp modelId="{B7C3E7D1-7A5A-4737-8278-8CC6B6BF9126}">
      <dsp:nvSpPr>
        <dsp:cNvPr id="0" name=""/>
        <dsp:cNvSpPr/>
      </dsp:nvSpPr>
      <dsp:spPr>
        <a:xfrm>
          <a:off x="1685735" y="2690893"/>
          <a:ext cx="2724529" cy="896964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ITAP has also developed an RBC framework</a:t>
          </a:r>
          <a:endParaRPr lang="en-ZA" sz="1800" kern="1200" dirty="0">
            <a:solidFill>
              <a:schemeClr val="tx1"/>
            </a:solidFill>
          </a:endParaRPr>
        </a:p>
      </dsp:txBody>
      <dsp:txXfrm>
        <a:off x="1712006" y="2717164"/>
        <a:ext cx="2671987" cy="8444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DAABCE-BA4F-47E3-9693-F37874611ABE}">
      <dsp:nvSpPr>
        <dsp:cNvPr id="0" name=""/>
        <dsp:cNvSpPr/>
      </dsp:nvSpPr>
      <dsp:spPr>
        <a:xfrm>
          <a:off x="1279" y="0"/>
          <a:ext cx="1991320" cy="4064000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Liability </a:t>
          </a:r>
          <a:endParaRPr lang="en-ZA" sz="2600" kern="1200" dirty="0"/>
        </a:p>
      </dsp:txBody>
      <dsp:txXfrm>
        <a:off x="1279" y="1625600"/>
        <a:ext cx="1991320" cy="1625600"/>
      </dsp:txXfrm>
    </dsp:sp>
    <dsp:sp modelId="{8546BE9D-90AC-4022-B6B1-67114A2B8E34}">
      <dsp:nvSpPr>
        <dsp:cNvPr id="0" name=""/>
        <dsp:cNvSpPr/>
      </dsp:nvSpPr>
      <dsp:spPr>
        <a:xfrm>
          <a:off x="320284" y="243840"/>
          <a:ext cx="1353312" cy="135331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29C70C-702B-4D53-9D97-B0847C279C7F}">
      <dsp:nvSpPr>
        <dsp:cNvPr id="0" name=""/>
        <dsp:cNvSpPr/>
      </dsp:nvSpPr>
      <dsp:spPr>
        <a:xfrm>
          <a:off x="2052339" y="0"/>
          <a:ext cx="1991320" cy="4064000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Operational</a:t>
          </a:r>
          <a:endParaRPr lang="en-ZA" sz="2600" kern="1200" dirty="0"/>
        </a:p>
      </dsp:txBody>
      <dsp:txXfrm>
        <a:off x="2052339" y="1625600"/>
        <a:ext cx="1991320" cy="1625600"/>
      </dsp:txXfrm>
    </dsp:sp>
    <dsp:sp modelId="{C88AE41E-9996-451F-99D7-2BF150FF61B2}">
      <dsp:nvSpPr>
        <dsp:cNvPr id="0" name=""/>
        <dsp:cNvSpPr/>
      </dsp:nvSpPr>
      <dsp:spPr>
        <a:xfrm>
          <a:off x="2371344" y="243840"/>
          <a:ext cx="1353312" cy="1353312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AA6FDB-F3FC-4845-989F-A264DF085283}">
      <dsp:nvSpPr>
        <dsp:cNvPr id="0" name=""/>
        <dsp:cNvSpPr/>
      </dsp:nvSpPr>
      <dsp:spPr>
        <a:xfrm>
          <a:off x="4103399" y="0"/>
          <a:ext cx="1991320" cy="4064000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Asset</a:t>
          </a:r>
          <a:endParaRPr lang="en-ZA" sz="2600" kern="1200" dirty="0"/>
        </a:p>
      </dsp:txBody>
      <dsp:txXfrm>
        <a:off x="4103399" y="1625600"/>
        <a:ext cx="1991320" cy="1625600"/>
      </dsp:txXfrm>
    </dsp:sp>
    <dsp:sp modelId="{4BEB45C4-A4F7-47DD-A468-F29BCB65D373}">
      <dsp:nvSpPr>
        <dsp:cNvPr id="0" name=""/>
        <dsp:cNvSpPr/>
      </dsp:nvSpPr>
      <dsp:spPr>
        <a:xfrm>
          <a:off x="4422403" y="243840"/>
          <a:ext cx="1353312" cy="135331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D86A5E-FEE8-4303-8583-9591A7BE6E7A}">
      <dsp:nvSpPr>
        <dsp:cNvPr id="0" name=""/>
        <dsp:cNvSpPr/>
      </dsp:nvSpPr>
      <dsp:spPr>
        <a:xfrm>
          <a:off x="243839" y="3251200"/>
          <a:ext cx="5608320" cy="609600"/>
        </a:xfrm>
        <a:prstGeom prst="leftRightArrow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51943-E400-460D-90A3-D66AFD04E03A}">
      <dsp:nvSpPr>
        <dsp:cNvPr id="0" name=""/>
        <dsp:cNvSpPr/>
      </dsp:nvSpPr>
      <dsp:spPr>
        <a:xfrm rot="5400000">
          <a:off x="-169073" y="171608"/>
          <a:ext cx="1127155" cy="789008"/>
        </a:xfrm>
        <a:prstGeom prst="chevron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Model Features</a:t>
          </a:r>
          <a:endParaRPr lang="en-ZA" sz="1100" kern="1200" dirty="0"/>
        </a:p>
      </dsp:txBody>
      <dsp:txXfrm rot="-5400000">
        <a:off x="1" y="397038"/>
        <a:ext cx="789008" cy="338147"/>
      </dsp:txXfrm>
    </dsp:sp>
    <dsp:sp modelId="{1CBEB949-FF2D-4674-A7F6-EC717829FDBF}">
      <dsp:nvSpPr>
        <dsp:cNvPr id="0" name=""/>
        <dsp:cNvSpPr/>
      </dsp:nvSpPr>
      <dsp:spPr>
        <a:xfrm rot="5400000">
          <a:off x="4295378" y="-3503834"/>
          <a:ext cx="732650" cy="77453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ITAP – simpler, objective, based on available data</a:t>
          </a:r>
          <a:endParaRPr lang="en-Z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CMS – more complex, subjective areas, certain data unavailable</a:t>
          </a:r>
          <a:endParaRPr lang="en-ZA" sz="2000" kern="1200" dirty="0"/>
        </a:p>
      </dsp:txBody>
      <dsp:txXfrm rot="-5400000">
        <a:off x="789009" y="38300"/>
        <a:ext cx="7709625" cy="661120"/>
      </dsp:txXfrm>
    </dsp:sp>
    <dsp:sp modelId="{A2CE1BDA-3726-48E2-BAC5-7D72132BCA25}">
      <dsp:nvSpPr>
        <dsp:cNvPr id="0" name=""/>
        <dsp:cNvSpPr/>
      </dsp:nvSpPr>
      <dsp:spPr>
        <a:xfrm rot="5400000">
          <a:off x="-169073" y="1096250"/>
          <a:ext cx="1127155" cy="789008"/>
        </a:xfrm>
        <a:prstGeom prst="chevron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Time horizon</a:t>
          </a:r>
          <a:endParaRPr lang="en-ZA" sz="1400" kern="1200" dirty="0"/>
        </a:p>
      </dsp:txBody>
      <dsp:txXfrm rot="-5400000">
        <a:off x="1" y="1321680"/>
        <a:ext cx="789008" cy="338147"/>
      </dsp:txXfrm>
    </dsp:sp>
    <dsp:sp modelId="{7C5E7C67-5B7E-407B-A80B-7564AB178E33}">
      <dsp:nvSpPr>
        <dsp:cNvPr id="0" name=""/>
        <dsp:cNvSpPr/>
      </dsp:nvSpPr>
      <dsp:spPr>
        <a:xfrm rot="5400000">
          <a:off x="4295185" y="-2578999"/>
          <a:ext cx="733036" cy="77453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ITAP – 1 year</a:t>
          </a:r>
          <a:endParaRPr lang="en-Z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CMS – 3 year business risk, 1 year asset risk </a:t>
          </a:r>
          <a:endParaRPr lang="en-ZA" sz="2000" kern="1200" dirty="0"/>
        </a:p>
      </dsp:txBody>
      <dsp:txXfrm rot="-5400000">
        <a:off x="789008" y="962962"/>
        <a:ext cx="7709606" cy="661468"/>
      </dsp:txXfrm>
    </dsp:sp>
    <dsp:sp modelId="{660B2E1E-4B73-423D-AEE2-7D5D52B742DE}">
      <dsp:nvSpPr>
        <dsp:cNvPr id="0" name=""/>
        <dsp:cNvSpPr/>
      </dsp:nvSpPr>
      <dsp:spPr>
        <a:xfrm rot="5400000">
          <a:off x="-169073" y="2020892"/>
          <a:ext cx="1127155" cy="789008"/>
        </a:xfrm>
        <a:prstGeom prst="chevron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Prob. of loss</a:t>
          </a:r>
          <a:endParaRPr lang="en-ZA" sz="1400" kern="1200" dirty="0"/>
        </a:p>
      </dsp:txBody>
      <dsp:txXfrm rot="-5400000">
        <a:off x="1" y="2246322"/>
        <a:ext cx="789008" cy="338147"/>
      </dsp:txXfrm>
    </dsp:sp>
    <dsp:sp modelId="{7FD21B91-B860-490C-9468-E4E5BCDA0333}">
      <dsp:nvSpPr>
        <dsp:cNvPr id="0" name=""/>
        <dsp:cNvSpPr/>
      </dsp:nvSpPr>
      <dsp:spPr>
        <a:xfrm rot="5400000">
          <a:off x="4295378" y="-1654550"/>
          <a:ext cx="732650" cy="77453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1 in 200 years</a:t>
          </a:r>
          <a:endParaRPr lang="en-Z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1 in 100 over 3 years</a:t>
          </a:r>
          <a:endParaRPr lang="en-ZA" sz="2000" kern="1200" dirty="0"/>
        </a:p>
      </dsp:txBody>
      <dsp:txXfrm rot="-5400000">
        <a:off x="789009" y="1887584"/>
        <a:ext cx="7709625" cy="661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C895A6-3343-4ADC-8089-26AE0869907B}">
      <dsp:nvSpPr>
        <dsp:cNvPr id="0" name=""/>
        <dsp:cNvSpPr/>
      </dsp:nvSpPr>
      <dsp:spPr>
        <a:xfrm>
          <a:off x="887308" y="1035"/>
          <a:ext cx="1334988" cy="1334988"/>
        </a:xfrm>
        <a:prstGeom prst="ellipse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Free Assets</a:t>
          </a:r>
          <a:endParaRPr lang="en-ZA" sz="2600" kern="1200" dirty="0"/>
        </a:p>
      </dsp:txBody>
      <dsp:txXfrm>
        <a:off x="1082812" y="196539"/>
        <a:ext cx="943980" cy="943980"/>
      </dsp:txXfrm>
    </dsp:sp>
    <dsp:sp modelId="{D8B7C431-F629-4858-A2F6-891D73248CB8}">
      <dsp:nvSpPr>
        <dsp:cNvPr id="0" name=""/>
        <dsp:cNvSpPr/>
      </dsp:nvSpPr>
      <dsp:spPr>
        <a:xfrm>
          <a:off x="1167655" y="1444424"/>
          <a:ext cx="774293" cy="774293"/>
        </a:xfrm>
        <a:prstGeom prst="mathPlus">
          <a:avLst/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300" kern="1200"/>
        </a:p>
      </dsp:txBody>
      <dsp:txXfrm>
        <a:off x="1270288" y="1740514"/>
        <a:ext cx="569027" cy="182113"/>
      </dsp:txXfrm>
    </dsp:sp>
    <dsp:sp modelId="{A94789DE-D346-4E9B-A170-EC7ACD39D77C}">
      <dsp:nvSpPr>
        <dsp:cNvPr id="0" name=""/>
        <dsp:cNvSpPr/>
      </dsp:nvSpPr>
      <dsp:spPr>
        <a:xfrm>
          <a:off x="657069" y="2327119"/>
          <a:ext cx="1795465" cy="1735845"/>
        </a:xfrm>
        <a:prstGeom prst="ellipse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Assets to cover liabilities</a:t>
          </a:r>
          <a:endParaRPr lang="en-ZA" sz="2600" kern="1200" dirty="0"/>
        </a:p>
      </dsp:txBody>
      <dsp:txXfrm>
        <a:off x="920009" y="2581328"/>
        <a:ext cx="1269585" cy="1227427"/>
      </dsp:txXfrm>
    </dsp:sp>
    <dsp:sp modelId="{17EFB7A3-A9A8-42FF-B114-C935CD5904F8}">
      <dsp:nvSpPr>
        <dsp:cNvPr id="0" name=""/>
        <dsp:cNvSpPr/>
      </dsp:nvSpPr>
      <dsp:spPr>
        <a:xfrm>
          <a:off x="2274321" y="1611301"/>
          <a:ext cx="321243" cy="496615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100" kern="1200"/>
        </a:p>
      </dsp:txBody>
      <dsp:txXfrm>
        <a:off x="2274321" y="1710624"/>
        <a:ext cx="224870" cy="297969"/>
      </dsp:txXfrm>
    </dsp:sp>
    <dsp:sp modelId="{16F73300-3461-4383-A2D1-B89CC66B031E}">
      <dsp:nvSpPr>
        <dsp:cNvPr id="0" name=""/>
        <dsp:cNvSpPr/>
      </dsp:nvSpPr>
      <dsp:spPr>
        <a:xfrm>
          <a:off x="3058654" y="1029637"/>
          <a:ext cx="2185402" cy="2004725"/>
        </a:xfrm>
        <a:prstGeom prst="ellipse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Total assets</a:t>
          </a:r>
          <a:endParaRPr lang="en-ZA" sz="4500" kern="1200" dirty="0"/>
        </a:p>
      </dsp:txBody>
      <dsp:txXfrm>
        <a:off x="3378699" y="1323222"/>
        <a:ext cx="1545312" cy="14175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588760-DB55-45B5-987E-CE4404F00D3F}">
      <dsp:nvSpPr>
        <dsp:cNvPr id="0" name=""/>
        <dsp:cNvSpPr/>
      </dsp:nvSpPr>
      <dsp:spPr>
        <a:xfrm>
          <a:off x="0" y="0"/>
          <a:ext cx="3389342" cy="1235911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Asset risk capital should only apply to assets held to cover liabilities</a:t>
          </a:r>
          <a:endParaRPr lang="en-ZA" sz="2000" kern="1200" dirty="0"/>
        </a:p>
      </dsp:txBody>
      <dsp:txXfrm>
        <a:off x="0" y="0"/>
        <a:ext cx="3389342" cy="1235911"/>
      </dsp:txXfrm>
    </dsp:sp>
    <dsp:sp modelId="{0F259C68-B9DA-4279-99BF-A252ABF7093B}">
      <dsp:nvSpPr>
        <dsp:cNvPr id="0" name=""/>
        <dsp:cNvSpPr/>
      </dsp:nvSpPr>
      <dsp:spPr>
        <a:xfrm>
          <a:off x="0" y="1297707"/>
          <a:ext cx="3389342" cy="1235911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Assets above liabilities are deemed free assets</a:t>
          </a:r>
          <a:endParaRPr lang="en-ZA" sz="2000" kern="1200" dirty="0"/>
        </a:p>
      </dsp:txBody>
      <dsp:txXfrm>
        <a:off x="0" y="1297707"/>
        <a:ext cx="3389342" cy="1235911"/>
      </dsp:txXfrm>
    </dsp:sp>
    <dsp:sp modelId="{8B205B54-0EB4-4DC9-8D92-1D7B40D58950}">
      <dsp:nvSpPr>
        <dsp:cNvPr id="0" name=""/>
        <dsp:cNvSpPr/>
      </dsp:nvSpPr>
      <dsp:spPr>
        <a:xfrm>
          <a:off x="0" y="2599159"/>
          <a:ext cx="3389342" cy="1235911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Free assets could be invested less conservatively to allow for greater returns</a:t>
          </a:r>
          <a:endParaRPr lang="en-ZA" sz="2000" kern="1200" dirty="0"/>
        </a:p>
      </dsp:txBody>
      <dsp:txXfrm>
        <a:off x="0" y="2599159"/>
        <a:ext cx="3389342" cy="1235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D1448A-A571-45B7-BE3F-A5E593475093}" type="datetimeFigureOut">
              <a:rPr lang="en-ZA" smtClean="0"/>
              <a:t>2017/06/12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E31EAF-5FED-4240-B3A4-E4CDD8D6FA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91384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31EAF-5FED-4240-B3A4-E4CDD8D6FA2C}" type="slidenum">
              <a:rPr lang="en-ZA" smtClean="0"/>
              <a:t>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668990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89725" tIns="44862" rIns="89725" bIns="44862"/>
          <a:lstStyle/>
          <a:p>
            <a:endParaRPr lang="en-ZA" dirty="0"/>
          </a:p>
        </p:txBody>
      </p:sp>
      <p:sp>
        <p:nvSpPr>
          <p:cNvPr id="62467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25" tIns="44862" rIns="89725" bIns="44862" anchor="b"/>
          <a:lstStyle/>
          <a:p>
            <a:pPr algn="r" defTabSz="896889"/>
            <a:fld id="{30FEF84B-C514-43DE-AEAC-5E8D3D352DA2}" type="slidenum">
              <a:rPr lang="en-US" sz="1200">
                <a:latin typeface="Calibri" pitchFamily="34" charset="0"/>
                <a:cs typeface="Arial" charset="0"/>
              </a:rPr>
              <a:pPr algn="r" defTabSz="896889"/>
              <a:t>17</a:t>
            </a:fld>
            <a:endParaRPr lang="en-US" sz="1200" dirty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318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89725" tIns="44862" rIns="89725" bIns="44862"/>
          <a:lstStyle/>
          <a:p>
            <a:endParaRPr lang="en-ZA"/>
          </a:p>
        </p:txBody>
      </p:sp>
      <p:sp>
        <p:nvSpPr>
          <p:cNvPr id="62467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25" tIns="44862" rIns="89725" bIns="44862" anchor="b"/>
          <a:lstStyle/>
          <a:p>
            <a:pPr algn="r" defTabSz="896889"/>
            <a:fld id="{30FEF84B-C514-43DE-AEAC-5E8D3D352DA2}" type="slidenum">
              <a:rPr lang="en-US" sz="1200">
                <a:latin typeface="Calibri" pitchFamily="34" charset="0"/>
                <a:cs typeface="Arial" charset="0"/>
              </a:rPr>
              <a:pPr algn="r" defTabSz="896889"/>
              <a:t>18</a:t>
            </a:fld>
            <a:endParaRPr lang="en-US" sz="1200" dirty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036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89725" tIns="44862" rIns="89725" bIns="44862"/>
          <a:lstStyle/>
          <a:p>
            <a:endParaRPr lang="en-ZA"/>
          </a:p>
        </p:txBody>
      </p:sp>
      <p:sp>
        <p:nvSpPr>
          <p:cNvPr id="62467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25" tIns="44862" rIns="89725" bIns="44862" anchor="b"/>
          <a:lstStyle/>
          <a:p>
            <a:pPr algn="r" defTabSz="896889"/>
            <a:fld id="{30FEF84B-C514-43DE-AEAC-5E8D3D352DA2}" type="slidenum">
              <a:rPr lang="en-US" sz="1200">
                <a:latin typeface="Calibri" pitchFamily="34" charset="0"/>
                <a:cs typeface="Arial" charset="0"/>
              </a:rPr>
              <a:pPr algn="r" defTabSz="896889"/>
              <a:t>19</a:t>
            </a:fld>
            <a:endParaRPr lang="en-US" sz="1200" dirty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121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89725" tIns="44862" rIns="89725" bIns="44862"/>
          <a:lstStyle/>
          <a:p>
            <a:endParaRPr lang="en-ZA" dirty="0"/>
          </a:p>
        </p:txBody>
      </p:sp>
      <p:sp>
        <p:nvSpPr>
          <p:cNvPr id="62467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25" tIns="44862" rIns="89725" bIns="44862" anchor="b"/>
          <a:lstStyle/>
          <a:p>
            <a:pPr algn="r" defTabSz="896889"/>
            <a:fld id="{30FEF84B-C514-43DE-AEAC-5E8D3D352DA2}" type="slidenum">
              <a:rPr lang="en-US" sz="1200">
                <a:latin typeface="Calibri" pitchFamily="34" charset="0"/>
                <a:cs typeface="Arial" charset="0"/>
              </a:rPr>
              <a:pPr algn="r" defTabSz="896889"/>
              <a:t>22</a:t>
            </a:fld>
            <a:endParaRPr lang="en-US" sz="1200" dirty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540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31EAF-5FED-4240-B3A4-E4CDD8D6FA2C}" type="slidenum">
              <a:rPr lang="en-ZA" smtClean="0"/>
              <a:t>23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76062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89725" tIns="44862" rIns="89725" bIns="44862"/>
          <a:lstStyle/>
          <a:p>
            <a:endParaRPr lang="en-ZA"/>
          </a:p>
        </p:txBody>
      </p:sp>
      <p:sp>
        <p:nvSpPr>
          <p:cNvPr id="62467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25" tIns="44862" rIns="89725" bIns="44862" anchor="b"/>
          <a:lstStyle/>
          <a:p>
            <a:pPr algn="r" defTabSz="896889"/>
            <a:fld id="{30FEF84B-C514-43DE-AEAC-5E8D3D352DA2}" type="slidenum">
              <a:rPr lang="en-US" sz="1200">
                <a:latin typeface="Calibri" pitchFamily="34" charset="0"/>
                <a:cs typeface="Arial" charset="0"/>
              </a:rPr>
              <a:pPr algn="r" defTabSz="896889"/>
              <a:t>9</a:t>
            </a:fld>
            <a:endParaRPr lang="en-US" sz="1200" dirty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991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31EAF-5FED-4240-B3A4-E4CDD8D6FA2C}" type="slidenum">
              <a:rPr lang="en-ZA" smtClean="0"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6596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89725" tIns="44862" rIns="89725" bIns="44862"/>
          <a:lstStyle/>
          <a:p>
            <a:endParaRPr lang="en-ZA"/>
          </a:p>
        </p:txBody>
      </p:sp>
      <p:sp>
        <p:nvSpPr>
          <p:cNvPr id="62467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25" tIns="44862" rIns="89725" bIns="44862" anchor="b"/>
          <a:lstStyle/>
          <a:p>
            <a:pPr algn="r" defTabSz="896889"/>
            <a:fld id="{30FEF84B-C514-43DE-AEAC-5E8D3D352DA2}" type="slidenum">
              <a:rPr lang="en-US" sz="1200">
                <a:latin typeface="Calibri" pitchFamily="34" charset="0"/>
                <a:cs typeface="Arial" charset="0"/>
              </a:rPr>
              <a:pPr algn="r" defTabSz="896889"/>
              <a:t>11</a:t>
            </a:fld>
            <a:endParaRPr lang="en-US" sz="1200" dirty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035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89725" tIns="44862" rIns="89725" bIns="44862"/>
          <a:lstStyle/>
          <a:p>
            <a:endParaRPr lang="en-ZA"/>
          </a:p>
        </p:txBody>
      </p:sp>
      <p:sp>
        <p:nvSpPr>
          <p:cNvPr id="62467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25" tIns="44862" rIns="89725" bIns="44862" anchor="b"/>
          <a:lstStyle/>
          <a:p>
            <a:pPr algn="r" defTabSz="896889"/>
            <a:fld id="{30FEF84B-C514-43DE-AEAC-5E8D3D352DA2}" type="slidenum">
              <a:rPr lang="en-US" sz="1200">
                <a:latin typeface="Calibri" pitchFamily="34" charset="0"/>
                <a:cs typeface="Arial" charset="0"/>
              </a:rPr>
              <a:pPr algn="r" defTabSz="896889"/>
              <a:t>12</a:t>
            </a:fld>
            <a:endParaRPr lang="en-US" sz="1200" dirty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678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31EAF-5FED-4240-B3A4-E4CDD8D6FA2C}" type="slidenum">
              <a:rPr lang="en-ZA" smtClean="0"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18147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31EAF-5FED-4240-B3A4-E4CDD8D6FA2C}" type="slidenum">
              <a:rPr lang="en-ZA" smtClean="0"/>
              <a:t>14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89739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89725" tIns="44862" rIns="89725" bIns="44862"/>
          <a:lstStyle/>
          <a:p>
            <a:endParaRPr lang="en-ZA"/>
          </a:p>
        </p:txBody>
      </p:sp>
      <p:sp>
        <p:nvSpPr>
          <p:cNvPr id="62467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25" tIns="44862" rIns="89725" bIns="44862" anchor="b"/>
          <a:lstStyle/>
          <a:p>
            <a:pPr algn="r" defTabSz="896889"/>
            <a:fld id="{30FEF84B-C514-43DE-AEAC-5E8D3D352DA2}" type="slidenum">
              <a:rPr lang="en-US" sz="1200">
                <a:latin typeface="Calibri" pitchFamily="34" charset="0"/>
                <a:cs typeface="Arial" charset="0"/>
              </a:rPr>
              <a:pPr algn="r" defTabSz="896889"/>
              <a:t>15</a:t>
            </a:fld>
            <a:endParaRPr lang="en-US" sz="1200" dirty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1166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89725" tIns="44862" rIns="89725" bIns="44862"/>
          <a:lstStyle/>
          <a:p>
            <a:endParaRPr lang="en-ZA"/>
          </a:p>
        </p:txBody>
      </p:sp>
      <p:sp>
        <p:nvSpPr>
          <p:cNvPr id="62467" name="Slide Number Placeholder 3"/>
          <p:cNvSpPr txBox="1">
            <a:spLocks noGrp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25" tIns="44862" rIns="89725" bIns="44862" anchor="b"/>
          <a:lstStyle/>
          <a:p>
            <a:pPr algn="r" defTabSz="896889"/>
            <a:fld id="{30FEF84B-C514-43DE-AEAC-5E8D3D352DA2}" type="slidenum">
              <a:rPr lang="en-US" sz="1200">
                <a:latin typeface="Calibri" pitchFamily="34" charset="0"/>
                <a:cs typeface="Arial" charset="0"/>
              </a:rPr>
              <a:pPr algn="r" defTabSz="896889"/>
              <a:t>16</a:t>
            </a:fld>
            <a:endParaRPr lang="en-US" sz="1200" dirty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724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611738" y="4881890"/>
            <a:ext cx="5322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D2C7CEB-3117-4A73-8526-E789E727F976}" type="slidenum">
              <a:rPr lang="en-US" sz="1050" smtClean="0"/>
              <a:t>‹#›</a:t>
            </a:fld>
            <a:endParaRPr lang="en-ZA" sz="1050" dirty="0"/>
          </a:p>
        </p:txBody>
      </p:sp>
    </p:spTree>
    <p:extLst>
      <p:ext uri="{BB962C8B-B14F-4D97-AF65-F5344CB8AC3E}">
        <p14:creationId xmlns:p14="http://schemas.microsoft.com/office/powerpoint/2010/main" val="982992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93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15DEF7D-3EF4-4411-B375-FC7F05469F83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944A67-7E5C-437A-8098-CBB4841ACD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8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15DEF7D-3EF4-4411-B375-FC7F05469F83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944A67-7E5C-437A-8098-CBB4841ACD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1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1286"/>
            <a:ext cx="9141713" cy="514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306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00" y="1284"/>
            <a:ext cx="9180523" cy="5162753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8611738" y="4881890"/>
            <a:ext cx="5322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B4B9EAF-6E94-4FB8-B1BC-26B602771CD9}" type="slidenum">
              <a:rPr lang="en-US" sz="1050" smtClean="0"/>
              <a:t>‹#›</a:t>
            </a:fld>
            <a:endParaRPr lang="en-ZA" sz="1050" dirty="0"/>
          </a:p>
        </p:txBody>
      </p:sp>
    </p:spTree>
    <p:extLst>
      <p:ext uri="{BB962C8B-B14F-4D97-AF65-F5344CB8AC3E}">
        <p14:creationId xmlns:p14="http://schemas.microsoft.com/office/powerpoint/2010/main" val="128111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86048" y="3877637"/>
            <a:ext cx="8575816" cy="70956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rgbClr val="6D6F71"/>
                </a:solidFill>
                <a:latin typeface="Open Sans Light"/>
                <a:cs typeface="Open Sans Light"/>
              </a:rPr>
              <a:t>The Solvency Framework Review</a:t>
            </a:r>
          </a:p>
          <a:p>
            <a:pPr algn="l"/>
            <a:r>
              <a:rPr lang="en-US" sz="2400" b="1" dirty="0">
                <a:solidFill>
                  <a:srgbClr val="6D6F71"/>
                </a:solidFill>
                <a:latin typeface="Open Sans Light"/>
                <a:cs typeface="Open Sans Light"/>
              </a:rPr>
              <a:t>Emile Stipp</a:t>
            </a:r>
          </a:p>
          <a:p>
            <a:pPr algn="l"/>
            <a:r>
              <a:rPr lang="en-US" sz="2400" b="1" dirty="0">
                <a:solidFill>
                  <a:srgbClr val="6D6F71"/>
                </a:solidFill>
                <a:latin typeface="Open Sans Light"/>
                <a:cs typeface="Open Sans Light"/>
              </a:rPr>
              <a:t>Discovery Health</a:t>
            </a:r>
          </a:p>
        </p:txBody>
      </p:sp>
    </p:spTree>
    <p:extLst>
      <p:ext uri="{BB962C8B-B14F-4D97-AF65-F5344CB8AC3E}">
        <p14:creationId xmlns:p14="http://schemas.microsoft.com/office/powerpoint/2010/main" val="3057203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2307" y="2619652"/>
            <a:ext cx="6932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It is inappropriate to hold reserves for operational risk</a:t>
            </a:r>
            <a:endParaRPr lang="en-ZA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8540" y="3698597"/>
            <a:ext cx="59998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Tick box approach may not capture risk</a:t>
            </a:r>
            <a:endParaRPr lang="en-ZA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839" y="4238627"/>
            <a:ext cx="25783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Subjective</a:t>
            </a:r>
            <a:endParaRPr lang="en-ZA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78539" y="4794499"/>
            <a:ext cx="68189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Complaints may be unfounded / in response to legitimate risk interventions </a:t>
            </a:r>
            <a:endParaRPr lang="en-ZA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2307" y="3155687"/>
            <a:ext cx="67830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Unclear how a compliance score can be calibrated to a probability of ruin</a:t>
            </a:r>
            <a:endParaRPr lang="en-ZA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Operational risk – CMS proposal</a:t>
            </a:r>
            <a:endParaRPr lang="en-ZA" sz="3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5038" y="840519"/>
            <a:ext cx="8911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CMS proposes a compliance and complaints indicators </a:t>
            </a:r>
            <a:endParaRPr lang="en-ZA" sz="28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84" b="13339"/>
          <a:stretch/>
        </p:blipFill>
        <p:spPr>
          <a:xfrm>
            <a:off x="7165298" y="3404591"/>
            <a:ext cx="1978702" cy="141629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6868" y="3019533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6868" y="2514504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6868" y="3564240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6868" y="4125085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6868" y="4625222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6540" y="1398943"/>
            <a:ext cx="9027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 index for both compliance and complaints will be calculated for each scheme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index scores will be translated into the amount of capital required (as a % of premiums)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6526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ontent Placeholder 2"/>
          <p:cNvSpPr>
            <a:spLocks noGrp="1"/>
          </p:cNvSpPr>
          <p:nvPr>
            <p:ph idx="4294967295"/>
          </p:nvPr>
        </p:nvSpPr>
        <p:spPr>
          <a:xfrm>
            <a:off x="399953" y="844154"/>
            <a:ext cx="6229350" cy="4070746"/>
          </a:xfrm>
          <a:prstGeom prst="rect">
            <a:avLst/>
          </a:prstGeom>
        </p:spPr>
        <p:txBody>
          <a:bodyPr lIns="68580" tIns="34290" rIns="68580" bIns="34290">
            <a:normAutofit fontScale="92500" lnSpcReduction="10000"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en-US" sz="2625" dirty="0">
                <a:latin typeface="Arial" charset="0"/>
                <a:cs typeface="Arial" charset="0"/>
              </a:rPr>
              <a:t>Elements of asset risk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sz="1950" dirty="0">
                <a:latin typeface="Arial" charset="0"/>
                <a:cs typeface="Arial" charset="0"/>
              </a:rPr>
              <a:t>Unexpected loss in capital value and/or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sz="1950" dirty="0">
                <a:latin typeface="Arial" charset="0"/>
                <a:cs typeface="Arial" charset="0"/>
              </a:rPr>
              <a:t>Unexpected decreases in income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625" dirty="0">
                <a:latin typeface="Arial" charset="0"/>
                <a:cs typeface="Arial" charset="0"/>
              </a:rPr>
              <a:t>Method of quantifying asset risk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sz="1950" dirty="0">
                <a:latin typeface="Arial" charset="0"/>
                <a:cs typeface="Arial" charset="0"/>
              </a:rPr>
              <a:t>Assume the lowest annual return by asset class in the last 50 years</a:t>
            </a:r>
          </a:p>
          <a:p>
            <a:pPr lvl="0">
              <a:lnSpc>
                <a:spcPct val="120000"/>
              </a:lnSpc>
              <a:buFontTx/>
              <a:buChar char="•"/>
            </a:pPr>
            <a:r>
              <a:rPr lang="en-US" sz="2625" dirty="0">
                <a:latin typeface="Arial" charset="0"/>
                <a:cs typeface="Arial" charset="0"/>
              </a:rPr>
              <a:t>Asset Risk is the percentage of additional capital required to withstand a worst case decrease in all asset classes simultaneously</a:t>
            </a:r>
          </a:p>
          <a:p>
            <a:pPr>
              <a:lnSpc>
                <a:spcPct val="150000"/>
              </a:lnSpc>
              <a:buFontTx/>
              <a:buChar char="•"/>
            </a:pPr>
            <a:endParaRPr lang="en-US" sz="15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2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Asset risk – ITAP proposal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36705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ontent Placeholder 2"/>
          <p:cNvSpPr>
            <a:spLocks noGrp="1"/>
          </p:cNvSpPr>
          <p:nvPr>
            <p:ph idx="4294967295"/>
          </p:nvPr>
        </p:nvSpPr>
        <p:spPr>
          <a:xfrm>
            <a:off x="280031" y="979066"/>
            <a:ext cx="8331818" cy="4070746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/>
          <a:p>
            <a:r>
              <a:rPr lang="en-US" sz="2100" dirty="0">
                <a:latin typeface="Arial" charset="0"/>
                <a:cs typeface="Arial" charset="0"/>
              </a:rPr>
              <a:t>Example values could be:</a:t>
            </a:r>
          </a:p>
          <a:p>
            <a:pPr lvl="1"/>
            <a:r>
              <a:rPr lang="en-US" sz="1500" dirty="0">
                <a:latin typeface="Arial" charset="0"/>
                <a:cs typeface="Arial" charset="0"/>
              </a:rPr>
              <a:t>Cash default risk assumed 0.03%</a:t>
            </a:r>
          </a:p>
          <a:p>
            <a:pPr lvl="1"/>
            <a:r>
              <a:rPr lang="en-US" sz="1500" dirty="0">
                <a:latin typeface="Arial" charset="0"/>
                <a:cs typeface="Arial" charset="0"/>
              </a:rPr>
              <a:t>Property lowest return of -10.1%</a:t>
            </a:r>
          </a:p>
          <a:p>
            <a:pPr lvl="1"/>
            <a:r>
              <a:rPr lang="en-US" sz="1500" dirty="0">
                <a:latin typeface="Arial" charset="0"/>
                <a:cs typeface="Arial" charset="0"/>
              </a:rPr>
              <a:t>Bonds: -17.7%</a:t>
            </a:r>
          </a:p>
          <a:p>
            <a:pPr lvl="1"/>
            <a:r>
              <a:rPr lang="en-US" sz="1500" dirty="0">
                <a:latin typeface="Arial" charset="0"/>
                <a:cs typeface="Arial" charset="0"/>
              </a:rPr>
              <a:t>Equities: -25.8%</a:t>
            </a:r>
          </a:p>
          <a:p>
            <a:pPr marL="457200" lvl="1" indent="0">
              <a:buNone/>
            </a:pPr>
            <a:endParaRPr lang="en-US" sz="1500" dirty="0">
              <a:latin typeface="Arial" charset="0"/>
              <a:cs typeface="Arial" charset="0"/>
            </a:endParaRPr>
          </a:p>
          <a:p>
            <a:r>
              <a:rPr lang="en-US" sz="2100" dirty="0">
                <a:latin typeface="Arial" charset="0"/>
                <a:cs typeface="Arial" charset="0"/>
              </a:rPr>
              <a:t>These values are only illustrative</a:t>
            </a:r>
          </a:p>
          <a:p>
            <a:pPr marL="0" indent="0">
              <a:buNone/>
            </a:pPr>
            <a:endParaRPr lang="en-US" sz="2100" dirty="0">
              <a:latin typeface="Arial" charset="0"/>
              <a:cs typeface="Arial" charset="0"/>
            </a:endParaRPr>
          </a:p>
          <a:p>
            <a:r>
              <a:rPr lang="en-US" sz="2100" dirty="0">
                <a:latin typeface="Arial" charset="0"/>
                <a:cs typeface="Arial" charset="0"/>
              </a:rPr>
              <a:t>Asset classes may need to be divided further e.g. government vs. corporate bonds</a:t>
            </a:r>
          </a:p>
          <a:p>
            <a:endParaRPr lang="en-US" sz="15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5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2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Asset risk – ITAP proposal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55793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612183" y="3138406"/>
            <a:ext cx="1828800" cy="17587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146800648"/>
              </p:ext>
            </p:extLst>
          </p:nvPr>
        </p:nvGraphicFramePr>
        <p:xfrm>
          <a:off x="-409731" y="83310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4198263994"/>
              </p:ext>
            </p:extLst>
          </p:nvPr>
        </p:nvGraphicFramePr>
        <p:xfrm>
          <a:off x="5444693" y="947570"/>
          <a:ext cx="3389342" cy="3835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Asset risk – ITAP proposal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135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3354" y="3582500"/>
            <a:ext cx="6932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Assumes asset classes are 100% correlated</a:t>
            </a:r>
            <a:endParaRPr lang="en-ZA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3354" y="4754482"/>
            <a:ext cx="7713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Risk capital requirements unresponsive to market cycles </a:t>
            </a:r>
            <a:r>
              <a:rPr lang="en-US" sz="1600" b="1" i="1" dirty="0">
                <a:solidFill>
                  <a:schemeClr val="tx2">
                    <a:lumMod val="50000"/>
                  </a:schemeClr>
                </a:solidFill>
              </a:rPr>
              <a:t>(also applies to ITAP model) </a:t>
            </a:r>
            <a:endParaRPr lang="en-ZA" sz="1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3354" y="4168491"/>
            <a:ext cx="67830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Asset risk classes are too broad </a:t>
            </a:r>
            <a:r>
              <a:rPr lang="en-US" sz="1600" b="1" i="1" dirty="0">
                <a:solidFill>
                  <a:schemeClr val="tx2">
                    <a:lumMod val="50000"/>
                  </a:schemeClr>
                </a:solidFill>
              </a:rPr>
              <a:t>(also applies to ITAP model)</a:t>
            </a:r>
            <a:endParaRPr lang="en-ZA" sz="1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Asset risk – CMS proposal</a:t>
            </a:r>
            <a:endParaRPr lang="en-ZA" sz="32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5038" y="840519"/>
            <a:ext cx="89115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CMS proposes asset risk must protect against extreme market events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162" y="3131408"/>
            <a:ext cx="1526792" cy="152679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41438" y="3442995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2473" y="4097180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2475" y="4645865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6540" y="1811024"/>
            <a:ext cx="90274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Extreme markets events are defined as the maximum loss (over a certain time period) for each asset 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asset risk is calculated as the weighted sum of the maximum loss for each asset class, where the weights are the distribution of assets by class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08302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1442" name="Content Placeholder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242555" y="1001551"/>
                <a:ext cx="8481719" cy="4070746"/>
              </a:xfrm>
              <a:prstGeom prst="rect">
                <a:avLst/>
              </a:prstGeom>
            </p:spPr>
            <p:txBody>
              <a:bodyPr lIns="68580" tIns="34290" rIns="68580" bIns="34290">
                <a:normAutofit fontScale="92500"/>
              </a:bodyPr>
              <a:lstStyle/>
              <a:p>
                <a:r>
                  <a:rPr lang="en-US" sz="2100" dirty="0">
                    <a:latin typeface="Arial" charset="0"/>
                    <a:cs typeface="Arial" charset="0"/>
                  </a:rPr>
                  <a:t>Assume the 3 risk classes are independent</a:t>
                </a:r>
              </a:p>
              <a:p>
                <a:r>
                  <a:rPr lang="en-US" sz="2100" dirty="0">
                    <a:latin typeface="Arial" charset="0"/>
                    <a:cs typeface="Arial" charset="0"/>
                  </a:rPr>
                  <a:t>Capital required per scheme = </a:t>
                </a:r>
              </a:p>
              <a:p>
                <a:pPr marL="0" indent="0">
                  <a:buNone/>
                </a:pPr>
                <a:r>
                  <a:rPr lang="en-US" sz="2100" dirty="0">
                    <a:latin typeface="Arial" charset="0"/>
                    <a:cs typeface="Arial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100" i="1">
                            <a:latin typeface="Cambria Math" panose="02040503050406030204" pitchFamily="18" charset="0"/>
                            <a:cs typeface="Arial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</m:ctrlPr>
                          </m:sSupPr>
                          <m:e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𝐿𝑖𝑎𝑏𝑖𝑙𝑖𝑡𝑦</m:t>
                            </m:r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 </m:t>
                            </m:r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𝑅𝑖𝑠𝑘</m:t>
                            </m:r>
                          </m:e>
                          <m:sup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2</m:t>
                            </m:r>
                          </m:sup>
                        </m:sSup>
                        <m:r>
                          <a:rPr lang="en-ZA" sz="2100" i="1">
                            <a:latin typeface="Cambria Math" panose="02040503050406030204" pitchFamily="18" charset="0"/>
                            <a:cs typeface="Arial" charset="0"/>
                          </a:rPr>
                          <m:t>+</m:t>
                        </m:r>
                        <m:sSup>
                          <m:sSupPr>
                            <m:ctrlP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</m:ctrlPr>
                          </m:sSupPr>
                          <m:e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𝑂𝑝𝑒𝑟𝑎𝑡𝑖𝑜𝑛𝑎𝑙</m:t>
                            </m:r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 </m:t>
                            </m:r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𝑅𝑖𝑠𝑘</m:t>
                            </m:r>
                          </m:e>
                          <m:sup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2</m:t>
                            </m:r>
                          </m:sup>
                        </m:sSup>
                        <m:r>
                          <a:rPr lang="en-ZA" sz="2100" i="1">
                            <a:latin typeface="Cambria Math" panose="02040503050406030204" pitchFamily="18" charset="0"/>
                            <a:cs typeface="Arial" charset="0"/>
                          </a:rPr>
                          <m:t>+</m:t>
                        </m:r>
                        <m:sSup>
                          <m:sSupPr>
                            <m:ctrlP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</m:ctrlPr>
                          </m:sSupPr>
                          <m:e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𝐴𝑠𝑠𝑒𝑡</m:t>
                            </m:r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 </m:t>
                            </m:r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𝑅𝑖𝑠𝑘</m:t>
                            </m:r>
                          </m:e>
                          <m:sup>
                            <m:r>
                              <a:rPr lang="en-ZA" sz="2100" i="1">
                                <a:latin typeface="Cambria Math" panose="02040503050406030204" pitchFamily="18" charset="0"/>
                                <a:cs typeface="Arial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2100" dirty="0">
                  <a:latin typeface="Arial" charset="0"/>
                  <a:cs typeface="Arial" charset="0"/>
                </a:endParaRPr>
              </a:p>
              <a:p>
                <a:pPr marL="0" indent="0">
                  <a:buNone/>
                </a:pPr>
                <a:endParaRPr lang="en-US" sz="2100" dirty="0">
                  <a:latin typeface="Arial" charset="0"/>
                  <a:cs typeface="Arial" charset="0"/>
                </a:endParaRPr>
              </a:p>
              <a:p>
                <a:r>
                  <a:rPr lang="en-US" sz="2100" dirty="0">
                    <a:latin typeface="Arial" charset="0"/>
                    <a:cs typeface="Arial" charset="0"/>
                  </a:rPr>
                  <a:t>Add a 25% buffer</a:t>
                </a:r>
              </a:p>
              <a:p>
                <a:pPr lvl="1"/>
                <a:r>
                  <a:rPr lang="en-US" sz="1500" dirty="0">
                    <a:latin typeface="Arial" charset="0"/>
                    <a:cs typeface="Arial" charset="0"/>
                  </a:rPr>
                  <a:t>Solvency &gt;= 125% of RBC: Sufficient capital</a:t>
                </a:r>
              </a:p>
              <a:p>
                <a:pPr lvl="1"/>
                <a:r>
                  <a:rPr lang="en-US" sz="1500" dirty="0">
                    <a:latin typeface="Arial" charset="0"/>
                    <a:cs typeface="Arial" charset="0"/>
                  </a:rPr>
                  <a:t>100% &lt;= Solvency &lt; 125% of RBC: Submit business plan to CMS</a:t>
                </a:r>
              </a:p>
              <a:p>
                <a:pPr lvl="1"/>
                <a:r>
                  <a:rPr lang="en-US" sz="1500" dirty="0">
                    <a:latin typeface="Arial" charset="0"/>
                    <a:cs typeface="Arial" charset="0"/>
                  </a:rPr>
                  <a:t>&lt;100% of RBC: more stringent intervention required</a:t>
                </a:r>
              </a:p>
              <a:p>
                <a:r>
                  <a:rPr lang="en-US" sz="2100" dirty="0">
                    <a:latin typeface="Arial" charset="0"/>
                    <a:cs typeface="Arial" charset="0"/>
                  </a:rPr>
                  <a:t>Liability and Operational risk figures were calculated for all schemes for 2015</a:t>
                </a:r>
              </a:p>
              <a:p>
                <a:r>
                  <a:rPr lang="en-US" sz="2100" dirty="0">
                    <a:latin typeface="Arial" charset="0"/>
                    <a:cs typeface="Arial" charset="0"/>
                  </a:rPr>
                  <a:t>Asset splits are not available in the CMS report so could not calculate that</a:t>
                </a:r>
              </a:p>
              <a:p>
                <a:pPr lvl="1"/>
                <a:r>
                  <a:rPr lang="en-US" sz="1500" dirty="0">
                    <a:latin typeface="Arial" charset="0"/>
                    <a:cs typeface="Arial" charset="0"/>
                  </a:rPr>
                  <a:t>Will show illustrative impacts</a:t>
                </a:r>
              </a:p>
              <a:p>
                <a:pPr>
                  <a:lnSpc>
                    <a:spcPct val="150000"/>
                  </a:lnSpc>
                  <a:buFontTx/>
                  <a:buChar char="•"/>
                </a:pPr>
                <a:endParaRPr lang="en-US" sz="1500" dirty="0">
                  <a:latin typeface="Arial" charset="0"/>
                  <a:cs typeface="Arial" charset="0"/>
                </a:endParaRPr>
              </a:p>
              <a:p>
                <a:pPr>
                  <a:lnSpc>
                    <a:spcPct val="150000"/>
                  </a:lnSpc>
                  <a:buFontTx/>
                  <a:buChar char="•"/>
                </a:pPr>
                <a:endParaRPr lang="en-US" sz="1200" dirty="0">
                  <a:latin typeface="Arial" charset="0"/>
                  <a:cs typeface="Arial" charset="0"/>
                </a:endParaRPr>
              </a:p>
              <a:p>
                <a:pPr>
                  <a:lnSpc>
                    <a:spcPct val="150000"/>
                  </a:lnSpc>
                  <a:buFontTx/>
                  <a:buChar char="•"/>
                </a:pPr>
                <a:endParaRPr lang="en-US" sz="900" dirty="0">
                  <a:latin typeface="Arial" charset="0"/>
                  <a:cs typeface="Arial" charset="0"/>
                </a:endParaRPr>
              </a:p>
            </p:txBody>
          </p:sp>
        </mc:Choice>
        <mc:Fallback xmlns="">
          <p:sp>
            <p:nvSpPr>
              <p:cNvPr id="61442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242555" y="1001551"/>
                <a:ext cx="8481719" cy="4070746"/>
              </a:xfrm>
              <a:prstGeom prst="rect">
                <a:avLst/>
              </a:prstGeom>
              <a:blipFill rotWithShape="0">
                <a:blip r:embed="rId3"/>
                <a:stretch>
                  <a:fillRect l="-791" t="-119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RBC formula – ITAP proposal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67789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301211"/>
              </p:ext>
            </p:extLst>
          </p:nvPr>
        </p:nvGraphicFramePr>
        <p:xfrm>
          <a:off x="232475" y="1082038"/>
          <a:ext cx="3958980" cy="3547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6739276"/>
              </p:ext>
            </p:extLst>
          </p:nvPr>
        </p:nvGraphicFramePr>
        <p:xfrm>
          <a:off x="4684129" y="1050931"/>
          <a:ext cx="4025156" cy="3578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5575404" y="2349709"/>
            <a:ext cx="2939009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46726" y="3001779"/>
            <a:ext cx="28867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575404" y="2530527"/>
            <a:ext cx="293900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Results – ITAP proposal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48389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ontent Placeholder 2"/>
          <p:cNvSpPr>
            <a:spLocks noGrp="1"/>
          </p:cNvSpPr>
          <p:nvPr>
            <p:ph idx="4294967295"/>
          </p:nvPr>
        </p:nvSpPr>
        <p:spPr>
          <a:xfrm>
            <a:off x="250052" y="964074"/>
            <a:ext cx="8669095" cy="641747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/>
          <a:p>
            <a:r>
              <a:rPr lang="en-ZA" sz="2000" dirty="0">
                <a:latin typeface="Arial" charset="0"/>
                <a:cs typeface="Arial" charset="0"/>
              </a:rPr>
              <a:t>After taking out the schemes that subsequently amalgamated:</a:t>
            </a:r>
          </a:p>
          <a:p>
            <a:endParaRPr lang="en-ZA" sz="1500" dirty="0">
              <a:latin typeface="Arial" charset="0"/>
              <a:cs typeface="Arial" charset="0"/>
            </a:endParaRPr>
          </a:p>
          <a:p>
            <a:endParaRPr lang="en-US" sz="9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5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2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900" dirty="0">
              <a:latin typeface="Arial" charset="0"/>
              <a:cs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227700"/>
              </p:ext>
            </p:extLst>
          </p:nvPr>
        </p:nvGraphicFramePr>
        <p:xfrm>
          <a:off x="482494" y="1522936"/>
          <a:ext cx="7919492" cy="121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9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98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3192">
                <a:tc>
                  <a:txBody>
                    <a:bodyPr/>
                    <a:lstStyle/>
                    <a:p>
                      <a:pPr algn="ctr" fontAlgn="b"/>
                      <a:endParaRPr lang="en-ZA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 dirty="0">
                          <a:effectLst/>
                          <a:latin typeface="Arial" panose="020B0604020202020204" pitchFamily="34" charset="0"/>
                        </a:rPr>
                        <a:t>&lt;100% of RBC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 dirty="0">
                          <a:effectLst/>
                          <a:latin typeface="Arial" panose="020B0604020202020204" pitchFamily="34" charset="0"/>
                        </a:rPr>
                        <a:t>&lt;125% of RBC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 dirty="0">
                          <a:effectLst/>
                          <a:latin typeface="Arial" panose="020B0604020202020204" pitchFamily="34" charset="0"/>
                        </a:rPr>
                        <a:t>Number of schemes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192"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Open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6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7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22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192"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Restricted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9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12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60</a:t>
                      </a:r>
                      <a:endParaRPr lang="en-ZA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192"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 dirty="0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 panose="020B0604020202020204" pitchFamily="34" charset="0"/>
                        </a:rPr>
                        <a:t>15</a:t>
                      </a:r>
                      <a:endParaRPr lang="en-ZA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 dirty="0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 dirty="0">
                          <a:effectLst/>
                          <a:latin typeface="Arial" panose="020B0604020202020204" pitchFamily="34" charset="0"/>
                        </a:rPr>
                        <a:t>82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250052" y="2920270"/>
            <a:ext cx="8669095" cy="194310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2000" dirty="0">
                <a:latin typeface="Arial" charset="0"/>
                <a:cs typeface="Arial" charset="0"/>
              </a:rPr>
              <a:t>5 of the 15 schemes were below 25% in 2015 and would have had to build solvency anyway</a:t>
            </a:r>
          </a:p>
          <a:p>
            <a:r>
              <a:rPr lang="en-ZA" sz="2000" dirty="0">
                <a:latin typeface="Arial" charset="0"/>
                <a:cs typeface="Arial" charset="0"/>
              </a:rPr>
              <a:t>The others have had consistently large operating deficits</a:t>
            </a:r>
          </a:p>
          <a:p>
            <a:r>
              <a:rPr lang="en-ZA" sz="2000" dirty="0">
                <a:latin typeface="Arial" charset="0"/>
                <a:cs typeface="Arial" charset="0"/>
              </a:rPr>
              <a:t>Very few schemes are thus negatively impacted compared to their 2015 position</a:t>
            </a:r>
          </a:p>
          <a:p>
            <a:endParaRPr lang="en-ZA" sz="1500" dirty="0">
              <a:latin typeface="Arial" charset="0"/>
              <a:cs typeface="Arial" charset="0"/>
            </a:endParaRPr>
          </a:p>
          <a:p>
            <a:endParaRPr lang="en-US" sz="9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5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2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Results – ITAP proposal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0826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ontent Placeholder 2"/>
          <p:cNvSpPr>
            <a:spLocks noGrp="1"/>
          </p:cNvSpPr>
          <p:nvPr>
            <p:ph idx="4294967295"/>
          </p:nvPr>
        </p:nvSpPr>
        <p:spPr>
          <a:xfrm>
            <a:off x="227567" y="1063229"/>
            <a:ext cx="6229350" cy="4242197"/>
          </a:xfrm>
          <a:prstGeom prst="rect">
            <a:avLst/>
          </a:prstGeom>
        </p:spPr>
        <p:txBody>
          <a:bodyPr lIns="68580" tIns="34290" rIns="68580" bIns="34290"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ZA" sz="2850" b="1" dirty="0">
                <a:latin typeface="Arial" charset="0"/>
                <a:cs typeface="Arial" charset="0"/>
              </a:rPr>
              <a:t>Example 1</a:t>
            </a:r>
            <a:r>
              <a:rPr lang="en-ZA" sz="2850" dirty="0">
                <a:latin typeface="Arial" charset="0"/>
                <a:cs typeface="Arial" charset="0"/>
              </a:rPr>
              <a:t>: Asset split as follows: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Cash:		65%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Property:		5%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Bonds:		20%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Equities: 		10%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Asset risk term = 6.6%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If Total risk (excluding asset risk) was 30%, this would increase to 30.7%</a:t>
            </a:r>
          </a:p>
          <a:p>
            <a:pPr marL="342900" lvl="1" indent="0">
              <a:lnSpc>
                <a:spcPct val="120000"/>
              </a:lnSpc>
              <a:buNone/>
            </a:pPr>
            <a:endParaRPr lang="en-ZA" sz="1950" dirty="0"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ZA" sz="2850" b="1" dirty="0">
                <a:latin typeface="Arial" charset="0"/>
                <a:cs typeface="Arial" charset="0"/>
              </a:rPr>
              <a:t>Example 2</a:t>
            </a:r>
            <a:r>
              <a:rPr lang="en-ZA" sz="2850" dirty="0">
                <a:latin typeface="Arial" charset="0"/>
                <a:cs typeface="Arial" charset="0"/>
              </a:rPr>
              <a:t>: Asset split as follows: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Cash:		30%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Property:		10%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Bonds:		30%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Equities: 		30%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Asset risk term = 14.1%</a:t>
            </a:r>
          </a:p>
          <a:p>
            <a:pPr lvl="1">
              <a:lnSpc>
                <a:spcPct val="120000"/>
              </a:lnSpc>
            </a:pPr>
            <a:r>
              <a:rPr lang="en-ZA" sz="1950" dirty="0">
                <a:latin typeface="Arial" charset="0"/>
                <a:cs typeface="Arial" charset="0"/>
              </a:rPr>
              <a:t>If Total risk (excluding asset risk) was 30%, this would increase to 33.1%</a:t>
            </a:r>
          </a:p>
          <a:p>
            <a:pPr marL="342900" lvl="1" indent="0">
              <a:lnSpc>
                <a:spcPct val="120000"/>
              </a:lnSpc>
              <a:buNone/>
            </a:pPr>
            <a:endParaRPr lang="en-ZA" sz="1950" dirty="0"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ZA" sz="2850" dirty="0">
                <a:latin typeface="Arial" charset="0"/>
                <a:cs typeface="Arial" charset="0"/>
              </a:rPr>
              <a:t>The more risky the asset mix, the greater the required solvency</a:t>
            </a:r>
          </a:p>
          <a:p>
            <a:pPr lvl="1">
              <a:lnSpc>
                <a:spcPct val="120000"/>
              </a:lnSpc>
            </a:pPr>
            <a:endParaRPr lang="en-US" sz="105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5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2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Impact of Asset Risk – ITAP proposal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70773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ontent Placeholder 2"/>
          <p:cNvSpPr>
            <a:spLocks noGrp="1"/>
          </p:cNvSpPr>
          <p:nvPr>
            <p:ph idx="4294967295"/>
          </p:nvPr>
        </p:nvSpPr>
        <p:spPr>
          <a:xfrm>
            <a:off x="152616" y="896619"/>
            <a:ext cx="6229350" cy="4299347"/>
          </a:xfrm>
          <a:prstGeom prst="rect">
            <a:avLst/>
          </a:prstGeom>
        </p:spPr>
        <p:txBody>
          <a:bodyPr lIns="68580" tIns="34290" rIns="68580" bIns="34290">
            <a:normAutofit fontScale="92500" lnSpcReduction="10000"/>
          </a:bodyPr>
          <a:lstStyle/>
          <a:p>
            <a:r>
              <a:rPr lang="en-ZA" sz="1650" dirty="0">
                <a:latin typeface="Arial" charset="0"/>
                <a:cs typeface="Arial" charset="0"/>
              </a:rPr>
              <a:t>The formula will penalise a scheme for pricing for operating deficits</a:t>
            </a:r>
          </a:p>
          <a:p>
            <a:r>
              <a:rPr lang="en-ZA" sz="1650" dirty="0">
                <a:latin typeface="Arial" charset="0"/>
                <a:cs typeface="Arial" charset="0"/>
              </a:rPr>
              <a:t>RBC increases by more than the recent deficit</a:t>
            </a:r>
          </a:p>
          <a:p>
            <a:endParaRPr lang="en-ZA" sz="1650" b="1" dirty="0">
              <a:latin typeface="Arial" charset="0"/>
              <a:cs typeface="Arial" charset="0"/>
            </a:endParaRPr>
          </a:p>
          <a:p>
            <a:r>
              <a:rPr lang="en-ZA" sz="1650" b="1" dirty="0">
                <a:latin typeface="Arial" charset="0"/>
                <a:cs typeface="Arial" charset="0"/>
              </a:rPr>
              <a:t>Example 1:</a:t>
            </a:r>
          </a:p>
          <a:p>
            <a:pPr lvl="1"/>
            <a:r>
              <a:rPr lang="en-ZA" sz="1275" dirty="0">
                <a:latin typeface="Arial" charset="0"/>
                <a:cs typeface="Arial" charset="0"/>
              </a:rPr>
              <a:t>Scheme has had only operating surpluses</a:t>
            </a:r>
          </a:p>
          <a:p>
            <a:pPr lvl="1"/>
            <a:r>
              <a:rPr lang="en-ZA" sz="1275" dirty="0">
                <a:latin typeface="Arial" charset="0"/>
                <a:cs typeface="Arial" charset="0"/>
              </a:rPr>
              <a:t>Operational risk of 3%</a:t>
            </a:r>
          </a:p>
          <a:p>
            <a:pPr lvl="1"/>
            <a:r>
              <a:rPr lang="en-ZA" sz="1275" dirty="0">
                <a:latin typeface="Arial" charset="0"/>
                <a:cs typeface="Arial" charset="0"/>
              </a:rPr>
              <a:t>Financial risk of 16.6%</a:t>
            </a:r>
          </a:p>
          <a:p>
            <a:pPr lvl="1"/>
            <a:r>
              <a:rPr lang="en-ZA" sz="1275" dirty="0">
                <a:latin typeface="Arial" charset="0"/>
                <a:cs typeface="Arial" charset="0"/>
              </a:rPr>
              <a:t>Total risk (excluding asset risk) is thus: </a:t>
            </a:r>
            <a:r>
              <a:rPr lang="en-ZA" sz="1275" b="1" dirty="0">
                <a:latin typeface="Arial" charset="0"/>
                <a:cs typeface="Arial" charset="0"/>
              </a:rPr>
              <a:t>16.9%</a:t>
            </a:r>
          </a:p>
          <a:p>
            <a:pPr lvl="1"/>
            <a:endParaRPr lang="en-ZA" sz="1275" dirty="0">
              <a:latin typeface="Arial" charset="0"/>
              <a:cs typeface="Arial" charset="0"/>
            </a:endParaRPr>
          </a:p>
          <a:p>
            <a:r>
              <a:rPr lang="en-ZA" sz="1650" b="1" dirty="0">
                <a:latin typeface="Arial" charset="0"/>
                <a:cs typeface="Arial" charset="0"/>
              </a:rPr>
              <a:t>Example 2:</a:t>
            </a:r>
          </a:p>
          <a:p>
            <a:pPr lvl="1"/>
            <a:r>
              <a:rPr lang="en-ZA" sz="1275" dirty="0">
                <a:latin typeface="Arial" charset="0"/>
                <a:cs typeface="Arial" charset="0"/>
              </a:rPr>
              <a:t>Same scheme but with an operating deficit of 5% of contributions in prior year</a:t>
            </a:r>
          </a:p>
          <a:p>
            <a:pPr lvl="1"/>
            <a:r>
              <a:rPr lang="en-ZA" sz="1275" dirty="0">
                <a:latin typeface="Arial" charset="0"/>
                <a:cs typeface="Arial" charset="0"/>
              </a:rPr>
              <a:t>Financial risk increases to 24.1%</a:t>
            </a:r>
          </a:p>
          <a:p>
            <a:pPr lvl="1"/>
            <a:r>
              <a:rPr lang="en-ZA" sz="1275" dirty="0">
                <a:latin typeface="Arial" charset="0"/>
                <a:cs typeface="Arial" charset="0"/>
              </a:rPr>
              <a:t>Total risk (excluding asset risk) is now: </a:t>
            </a:r>
            <a:r>
              <a:rPr lang="en-ZA" sz="1275" b="1" dirty="0">
                <a:latin typeface="Arial" charset="0"/>
                <a:cs typeface="Arial" charset="0"/>
              </a:rPr>
              <a:t>24.2%</a:t>
            </a:r>
          </a:p>
          <a:p>
            <a:pPr lvl="1"/>
            <a:endParaRPr lang="en-ZA" sz="1275" dirty="0">
              <a:latin typeface="Arial" charset="0"/>
              <a:cs typeface="Arial" charset="0"/>
            </a:endParaRPr>
          </a:p>
          <a:p>
            <a:r>
              <a:rPr lang="en-ZA" sz="1650" b="1" dirty="0">
                <a:latin typeface="Arial" charset="0"/>
                <a:cs typeface="Arial" charset="0"/>
              </a:rPr>
              <a:t>Example 3:</a:t>
            </a:r>
          </a:p>
          <a:p>
            <a:pPr lvl="1"/>
            <a:r>
              <a:rPr lang="en-ZA" sz="1275" dirty="0">
                <a:latin typeface="Arial" charset="0"/>
                <a:cs typeface="Arial" charset="0"/>
              </a:rPr>
              <a:t>Same scheme as Example 1 but with an operating deficit of 5% of contributions in prior 2 years</a:t>
            </a:r>
          </a:p>
          <a:p>
            <a:pPr lvl="1"/>
            <a:r>
              <a:rPr lang="en-ZA" sz="1275" dirty="0">
                <a:latin typeface="Arial" charset="0"/>
                <a:cs typeface="Arial" charset="0"/>
              </a:rPr>
              <a:t>Financial risk increases to 29.1%</a:t>
            </a:r>
          </a:p>
          <a:p>
            <a:pPr lvl="1"/>
            <a:r>
              <a:rPr lang="en-ZA" sz="1275" dirty="0">
                <a:latin typeface="Arial" charset="0"/>
                <a:cs typeface="Arial" charset="0"/>
              </a:rPr>
              <a:t>Total risk (excluding asset risk) is now: </a:t>
            </a:r>
            <a:r>
              <a:rPr lang="en-ZA" sz="1275" b="1" dirty="0">
                <a:latin typeface="Arial" charset="0"/>
                <a:cs typeface="Arial" charset="0"/>
              </a:rPr>
              <a:t>29.3%</a:t>
            </a:r>
          </a:p>
          <a:p>
            <a:endParaRPr lang="en-ZA" sz="1500" dirty="0">
              <a:latin typeface="Arial" charset="0"/>
              <a:cs typeface="Arial" charset="0"/>
            </a:endParaRPr>
          </a:p>
          <a:p>
            <a:pPr lvl="1"/>
            <a:endParaRPr lang="en-ZA" sz="1200" dirty="0">
              <a:latin typeface="Arial" charset="0"/>
              <a:cs typeface="Arial" charset="0"/>
            </a:endParaRPr>
          </a:p>
          <a:p>
            <a:endParaRPr lang="en-ZA" sz="1500" dirty="0">
              <a:latin typeface="Arial" charset="0"/>
              <a:cs typeface="Arial" charset="0"/>
            </a:endParaRPr>
          </a:p>
          <a:p>
            <a:pPr lvl="1"/>
            <a:endParaRPr lang="en-US" sz="9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5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2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Pricing for an operating deficit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85999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315435775"/>
              </p:ext>
            </p:extLst>
          </p:nvPr>
        </p:nvGraphicFramePr>
        <p:xfrm>
          <a:off x="-1573077" y="1330355"/>
          <a:ext cx="7112833" cy="3717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ight Arrow 2"/>
          <p:cNvSpPr/>
          <p:nvPr/>
        </p:nvSpPr>
        <p:spPr>
          <a:xfrm>
            <a:off x="4191404" y="2678179"/>
            <a:ext cx="1441342" cy="720671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43351852"/>
              </p:ext>
            </p:extLst>
          </p:nvPr>
        </p:nvGraphicFramePr>
        <p:xfrm>
          <a:off x="4507424" y="1232115"/>
          <a:ext cx="6096000" cy="3587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Background of solvency framework review</a:t>
            </a:r>
            <a:endParaRPr lang="en-ZA" sz="32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4468" y="854906"/>
            <a:ext cx="3347634" cy="37720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Current Solvency Framework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436689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89055" y="929390"/>
                <a:ext cx="7957902" cy="4032354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sz="1650" dirty="0"/>
                  <a:t>Scheme size:	19 000 lives</a:t>
                </a:r>
              </a:p>
              <a:p>
                <a:r>
                  <a:rPr lang="en-US" sz="1650" dirty="0"/>
                  <a:t>Operating result:</a:t>
                </a:r>
              </a:p>
              <a:p>
                <a:pPr lvl="1"/>
                <a:r>
                  <a:rPr lang="en-US" sz="1425" dirty="0"/>
                  <a:t>Year(t-1):	2m</a:t>
                </a:r>
              </a:p>
              <a:p>
                <a:pPr lvl="1"/>
                <a:r>
                  <a:rPr lang="en-US" sz="1425" dirty="0"/>
                  <a:t>Year(t-2):	-1m</a:t>
                </a:r>
              </a:p>
              <a:p>
                <a:pPr lvl="1"/>
                <a:r>
                  <a:rPr lang="en-US" sz="1425" dirty="0"/>
                  <a:t>Year(t-3):	-11m</a:t>
                </a:r>
              </a:p>
              <a:p>
                <a:r>
                  <a:rPr lang="en-US" sz="1650" dirty="0"/>
                  <a:t>Net Contributions:	R216m</a:t>
                </a:r>
              </a:p>
              <a:p>
                <a:r>
                  <a:rPr lang="en-US" sz="1650" dirty="0"/>
                  <a:t>Current reserves:	R129m</a:t>
                </a:r>
              </a:p>
              <a:p>
                <a:r>
                  <a:rPr lang="en-US" sz="1650" dirty="0"/>
                  <a:t>Impairment losses: R4m</a:t>
                </a:r>
              </a:p>
              <a:p>
                <a:r>
                  <a:rPr lang="en-US" sz="1650" dirty="0"/>
                  <a:t>Fees: R21m per annum</a:t>
                </a:r>
              </a:p>
              <a:p>
                <a:endParaRPr lang="en-US" sz="1950" dirty="0"/>
              </a:p>
              <a:p>
                <a:r>
                  <a:rPr lang="en-US" sz="1500" dirty="0"/>
                  <a:t>Liability Risk:	{- [(0 x 3 + -1 x 2 + -11 x 1) / 6] / 216} + 12.9% + 10.0% = 23.9%</a:t>
                </a:r>
              </a:p>
              <a:p>
                <a:r>
                  <a:rPr lang="en-US" sz="1500" dirty="0"/>
                  <a:t>Operational Risk: 4 / 216 + 21 / 12 x 2.5 / 216 = 3.9%</a:t>
                </a:r>
              </a:p>
              <a:p>
                <a:r>
                  <a:rPr lang="en-US" sz="1500" dirty="0"/>
                  <a:t>Asset Risk:	65% x  0.03% + 5% x 10.1% + 20% x 17.7% + 10% x 25.8% = 6.6%</a:t>
                </a:r>
              </a:p>
              <a:p>
                <a:r>
                  <a:rPr lang="en-US" sz="1500" dirty="0"/>
                  <a:t>Total Risk: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5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15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1500" dirty="0"/>
                              <m:t>23.9%</m:t>
                            </m:r>
                          </m:e>
                          <m:sup>
                            <m:r>
                              <a:rPr lang="en-US" sz="15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1500" dirty="0"/>
                          <m:t> + </m:t>
                        </m:r>
                        <m:sSup>
                          <m:sSupPr>
                            <m:ctrlPr>
                              <a:rPr lang="en-US" sz="15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1500" dirty="0"/>
                              <m:t>3.9%</m:t>
                            </m:r>
                          </m:e>
                          <m:sup>
                            <m:r>
                              <a:rPr lang="en-US" sz="15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1500" dirty="0"/>
                          <m:t> + </m:t>
                        </m:r>
                        <m:sSup>
                          <m:sSupPr>
                            <m:ctrlPr>
                              <a:rPr lang="en-US" sz="15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ZA" sz="1500" dirty="0"/>
                              <m:t>6.6</m:t>
                            </m:r>
                            <m:r>
                              <m:rPr>
                                <m:nor/>
                              </m:rPr>
                              <a:rPr lang="en-US" sz="1500" dirty="0"/>
                              <m:t>%</m:t>
                            </m:r>
                          </m:e>
                          <m:sup>
                            <m:r>
                              <a:rPr lang="en-US" sz="15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1500" dirty="0"/>
                  <a:t> = 25.1% or 25.1% x 216 = R54.2m</a:t>
                </a:r>
              </a:p>
              <a:p>
                <a:r>
                  <a:rPr lang="en-US" sz="1500" dirty="0"/>
                  <a:t>Capital adequacy: 129 / 54.2 = 2.4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89055" y="929390"/>
                <a:ext cx="7957902" cy="4032354"/>
              </a:xfrm>
              <a:blipFill rotWithShape="0">
                <a:blip r:embed="rId2"/>
                <a:stretch>
                  <a:fillRect l="-230" t="-75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4"/>
          <p:cNvSpPr txBox="1">
            <a:spLocks/>
          </p:cNvSpPr>
          <p:nvPr/>
        </p:nvSpPr>
        <p:spPr>
          <a:xfrm>
            <a:off x="4400551" y="1064302"/>
            <a:ext cx="3429000" cy="200025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1500" dirty="0"/>
              <a:t>Cash:		65%</a:t>
            </a:r>
          </a:p>
          <a:p>
            <a:pPr>
              <a:spcBef>
                <a:spcPts val="0"/>
              </a:spcBef>
            </a:pPr>
            <a:r>
              <a:rPr lang="en-ZA" sz="1500" dirty="0"/>
              <a:t>Property:	5%</a:t>
            </a:r>
          </a:p>
          <a:p>
            <a:pPr>
              <a:spcBef>
                <a:spcPts val="0"/>
              </a:spcBef>
            </a:pPr>
            <a:r>
              <a:rPr lang="en-ZA" sz="1500" dirty="0"/>
              <a:t>Bonds:		20%</a:t>
            </a:r>
          </a:p>
          <a:p>
            <a:pPr>
              <a:spcBef>
                <a:spcPts val="0"/>
              </a:spcBef>
            </a:pPr>
            <a:r>
              <a:rPr lang="en-ZA" sz="1500" dirty="0"/>
              <a:t>Equities: 	10%</a:t>
            </a:r>
          </a:p>
          <a:p>
            <a:endParaRPr lang="en-US" sz="1950" dirty="0"/>
          </a:p>
          <a:p>
            <a:pPr lvl="1"/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Example 1 – ITAP proposal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14581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1"/>
              </p:nvPr>
            </p:nvSpPr>
            <p:spPr>
              <a:xfrm>
                <a:off x="219230" y="1081682"/>
                <a:ext cx="7748041" cy="3665935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sz="1650" dirty="0"/>
                  <a:t>Scheme size:	19 000 lives</a:t>
                </a:r>
              </a:p>
              <a:p>
                <a:r>
                  <a:rPr lang="en-US" sz="1650" dirty="0"/>
                  <a:t>Operating result:</a:t>
                </a:r>
              </a:p>
              <a:p>
                <a:pPr lvl="1"/>
                <a:r>
                  <a:rPr lang="en-US" sz="1425" dirty="0"/>
                  <a:t>Year(t-1):	-22m</a:t>
                </a:r>
              </a:p>
              <a:p>
                <a:pPr lvl="1"/>
                <a:r>
                  <a:rPr lang="en-US" sz="1425" dirty="0"/>
                  <a:t>Year(t-2):	-1m</a:t>
                </a:r>
              </a:p>
              <a:p>
                <a:pPr lvl="1"/>
                <a:r>
                  <a:rPr lang="en-US" sz="1425" dirty="0"/>
                  <a:t>Year(t-3):	-11m</a:t>
                </a:r>
              </a:p>
              <a:p>
                <a:r>
                  <a:rPr lang="en-US" sz="1650" dirty="0"/>
                  <a:t>Net Contributions:	R194m</a:t>
                </a:r>
              </a:p>
              <a:p>
                <a:r>
                  <a:rPr lang="en-US" sz="1650" dirty="0"/>
                  <a:t>Current reserves:	R107m</a:t>
                </a:r>
              </a:p>
              <a:p>
                <a:r>
                  <a:rPr lang="en-US" sz="1650" dirty="0"/>
                  <a:t>Impairment losses: R5m</a:t>
                </a:r>
              </a:p>
              <a:p>
                <a:r>
                  <a:rPr lang="en-US" sz="1650" dirty="0"/>
                  <a:t>Fees: R18m per annum</a:t>
                </a:r>
              </a:p>
              <a:p>
                <a:endParaRPr lang="en-US" sz="1950" dirty="0"/>
              </a:p>
              <a:p>
                <a:r>
                  <a:rPr lang="en-US" sz="1500" dirty="0"/>
                  <a:t>Liability Risk:	{- [(-22 x 3 + -1 x 2 + -11 x 1) / 6] / 194} + 12.9% + 10.0% = 29.7%</a:t>
                </a:r>
              </a:p>
              <a:p>
                <a:r>
                  <a:rPr lang="en-US" sz="1500" dirty="0"/>
                  <a:t>Operational Risk: 5 / 194 + 18 / 12 x 2.5 / 194 = 4.5%</a:t>
                </a:r>
              </a:p>
              <a:p>
                <a:r>
                  <a:rPr lang="en-US" sz="1500" dirty="0"/>
                  <a:t>Asset Risk:	30% x  0.03% + 10% x 10.1% + 30% x 17.7% + 30% x 25.8% = 14.1%</a:t>
                </a:r>
              </a:p>
              <a:p>
                <a:r>
                  <a:rPr lang="en-US" sz="1500" dirty="0"/>
                  <a:t>Total Risk: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5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15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ZA" sz="1500" dirty="0"/>
                              <m:t>29.7</m:t>
                            </m:r>
                            <m:r>
                              <m:rPr>
                                <m:nor/>
                              </m:rPr>
                              <a:rPr lang="en-US" sz="1500" dirty="0"/>
                              <m:t>%</m:t>
                            </m:r>
                          </m:e>
                          <m:sup>
                            <m:r>
                              <a:rPr lang="en-US" sz="15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1500" dirty="0"/>
                          <m:t> + </m:t>
                        </m:r>
                        <m:sSup>
                          <m:sSupPr>
                            <m:ctrlPr>
                              <a:rPr lang="en-US" sz="15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ZA" sz="1500" dirty="0">
                                <a:latin typeface="Cambria Math" panose="02040503050406030204" pitchFamily="18" charset="0"/>
                              </a:rPr>
                              <m:t>4.5</m:t>
                            </m:r>
                            <m:r>
                              <m:rPr>
                                <m:nor/>
                              </m:rPr>
                              <a:rPr lang="en-US" sz="1500" dirty="0"/>
                              <m:t>%</m:t>
                            </m:r>
                          </m:e>
                          <m:sup>
                            <m:r>
                              <a:rPr lang="en-US" sz="15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1500" dirty="0"/>
                          <m:t> + </m:t>
                        </m:r>
                        <m:sSup>
                          <m:sSupPr>
                            <m:ctrlPr>
                              <a:rPr lang="en-US" sz="15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ZA" sz="1500" dirty="0">
                                <a:latin typeface="Cambria Math" panose="02040503050406030204" pitchFamily="18" charset="0"/>
                              </a:rPr>
                              <m:t>14.1</m:t>
                            </m:r>
                            <m:r>
                              <m:rPr>
                                <m:nor/>
                              </m:rPr>
                              <a:rPr lang="en-US" sz="1500" dirty="0"/>
                              <m:t>%</m:t>
                            </m:r>
                          </m:e>
                          <m:sup>
                            <m:r>
                              <a:rPr lang="en-US" sz="15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1500" dirty="0"/>
                  <a:t> = 33.2% or 33.2% x 194 = R64.4m</a:t>
                </a:r>
              </a:p>
              <a:p>
                <a:r>
                  <a:rPr lang="en-US" sz="1500" dirty="0"/>
                  <a:t>Capital adequacy: 107 / 64.4 = 1.7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19230" y="1081682"/>
                <a:ext cx="7748041" cy="3665935"/>
              </a:xfrm>
              <a:blipFill rotWithShape="0">
                <a:blip r:embed="rId2"/>
                <a:stretch>
                  <a:fillRect l="-236" t="-1329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4"/>
          <p:cNvSpPr txBox="1">
            <a:spLocks/>
          </p:cNvSpPr>
          <p:nvPr/>
        </p:nvSpPr>
        <p:spPr>
          <a:xfrm>
            <a:off x="4400551" y="1081682"/>
            <a:ext cx="3429000" cy="200025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1500" dirty="0"/>
              <a:t>Cash:		30%</a:t>
            </a:r>
          </a:p>
          <a:p>
            <a:pPr>
              <a:spcBef>
                <a:spcPts val="0"/>
              </a:spcBef>
            </a:pPr>
            <a:r>
              <a:rPr lang="en-ZA" sz="1500" dirty="0"/>
              <a:t>Property:	10%</a:t>
            </a:r>
          </a:p>
          <a:p>
            <a:pPr>
              <a:spcBef>
                <a:spcPts val="0"/>
              </a:spcBef>
            </a:pPr>
            <a:r>
              <a:rPr lang="en-ZA" sz="1500" dirty="0"/>
              <a:t>Bonds:		30%</a:t>
            </a:r>
          </a:p>
          <a:p>
            <a:pPr>
              <a:spcBef>
                <a:spcPts val="0"/>
              </a:spcBef>
            </a:pPr>
            <a:r>
              <a:rPr lang="en-ZA" sz="1500" dirty="0"/>
              <a:t>Equities: 	30%</a:t>
            </a:r>
          </a:p>
          <a:p>
            <a:endParaRPr lang="en-US" sz="1950" dirty="0"/>
          </a:p>
          <a:p>
            <a:pPr lvl="1"/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Example 2 – ITAP proposal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07971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ontent Placeholder 2"/>
          <p:cNvSpPr>
            <a:spLocks noGrp="1"/>
          </p:cNvSpPr>
          <p:nvPr>
            <p:ph idx="4294967295"/>
          </p:nvPr>
        </p:nvSpPr>
        <p:spPr>
          <a:xfrm>
            <a:off x="250052" y="926600"/>
            <a:ext cx="8766532" cy="4147570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/>
          <a:p>
            <a:r>
              <a:rPr lang="en-ZA" sz="1800" dirty="0">
                <a:latin typeface="Arial" charset="0"/>
                <a:cs typeface="Arial" charset="0"/>
              </a:rPr>
              <a:t>Some further work required to refine ITAP proposal</a:t>
            </a:r>
          </a:p>
          <a:p>
            <a:r>
              <a:rPr lang="en-ZA" sz="1800" dirty="0">
                <a:latin typeface="Arial" charset="0"/>
                <a:cs typeface="Arial" charset="0"/>
              </a:rPr>
              <a:t>ITAP model relatively simple to establish to allow a move to an RBC approach</a:t>
            </a:r>
          </a:p>
          <a:p>
            <a:r>
              <a:rPr lang="en-ZA" sz="1800" dirty="0">
                <a:latin typeface="Arial" charset="0"/>
                <a:cs typeface="Arial" charset="0"/>
              </a:rPr>
              <a:t>Very few schemes negatively impacted</a:t>
            </a:r>
          </a:p>
          <a:p>
            <a:pPr lvl="1"/>
            <a:r>
              <a:rPr lang="en-ZA" sz="1350" dirty="0">
                <a:latin typeface="Arial" charset="0"/>
                <a:cs typeface="Arial" charset="0"/>
              </a:rPr>
              <a:t>In most cases solvency for impacted schemes are below the required levels currently</a:t>
            </a:r>
          </a:p>
          <a:p>
            <a:r>
              <a:rPr lang="en-ZA" sz="1800" dirty="0">
                <a:latin typeface="Arial" charset="0"/>
                <a:cs typeface="Arial" charset="0"/>
              </a:rPr>
              <a:t>Accumulated funds at an industry level unlikely to reduce as RBC requirements increase if a scheme prices for an operating loss</a:t>
            </a:r>
          </a:p>
          <a:p>
            <a:pPr lvl="1"/>
            <a:r>
              <a:rPr lang="en-ZA" sz="1350" dirty="0">
                <a:latin typeface="Arial" charset="0"/>
                <a:cs typeface="Arial" charset="0"/>
              </a:rPr>
              <a:t>Member security will thus not decrease</a:t>
            </a:r>
          </a:p>
          <a:p>
            <a:r>
              <a:rPr lang="en-ZA" sz="1800" dirty="0">
                <a:latin typeface="Arial" charset="0"/>
                <a:cs typeface="Arial" charset="0"/>
              </a:rPr>
              <a:t>Contribution increases can be lower as schemes can price for lower but more appropriate solvency levels</a:t>
            </a:r>
          </a:p>
          <a:p>
            <a:r>
              <a:rPr lang="en-ZA" sz="1800" dirty="0">
                <a:latin typeface="Arial" charset="0"/>
                <a:cs typeface="Arial" charset="0"/>
              </a:rPr>
              <a:t>Schemes are able to reduce their solvency requirements by managing their risks better</a:t>
            </a:r>
          </a:p>
          <a:p>
            <a:pPr marL="0" indent="0">
              <a:buNone/>
            </a:pPr>
            <a:endParaRPr lang="en-US" sz="18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5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1200" dirty="0"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Conclusion ITAP model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40403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50052" y="926600"/>
            <a:ext cx="8766532" cy="3591612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latin typeface="Arial" charset="0"/>
                <a:cs typeface="Arial" charset="0"/>
              </a:rPr>
              <a:t>The industry welcomes the initiative by the CMS to review the current solvency framework</a:t>
            </a:r>
          </a:p>
          <a:p>
            <a:r>
              <a:rPr lang="en-US" sz="1800" dirty="0">
                <a:latin typeface="Arial" charset="0"/>
                <a:cs typeface="Arial" charset="0"/>
              </a:rPr>
              <a:t>The industry appreciates that the CMS recognizes the shortcomings of the current solvency framework and the impact of these shortcomings on the sustainability of medical schemes</a:t>
            </a:r>
          </a:p>
          <a:p>
            <a:r>
              <a:rPr lang="en-US" sz="1800" dirty="0">
                <a:latin typeface="Arial" charset="0"/>
                <a:cs typeface="Arial" charset="0"/>
              </a:rPr>
              <a:t>The discussion document published by the CMS in November 2015 recognizes that the process of determining adequate capital requirements is multi-faceted with a myriad of factors that must be considered to efficiently protect schemes against their individual risks</a:t>
            </a:r>
          </a:p>
          <a:p>
            <a:r>
              <a:rPr lang="en-US" sz="1800" dirty="0">
                <a:latin typeface="Arial" charset="0"/>
                <a:cs typeface="Arial" charset="0"/>
              </a:rPr>
              <a:t>The industry appreciates the CMS’s collaborative stance, and stakeholders are looking forward to working with the CMS to determine the best RBC framework for the industry </a:t>
            </a:r>
          </a:p>
          <a:p>
            <a:pPr marL="0" indent="0">
              <a:buNone/>
            </a:pPr>
            <a:endParaRPr lang="en-US" sz="1800" dirty="0">
              <a:latin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Closing remarks on the CMS model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910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Objective of ITAP’s RBC framework</a:t>
            </a:r>
            <a:endParaRPr lang="en-ZA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387457" y="11430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ITAP developed an internal model for use by CMS to prospectively identify medical schemes at high risk of failure</a:t>
            </a:r>
          </a:p>
          <a:p>
            <a:pPr lvl="1"/>
            <a:r>
              <a:rPr lang="en-US" dirty="0"/>
              <a:t>This will allow CMS to intervene timeously</a:t>
            </a:r>
          </a:p>
          <a:p>
            <a:pPr lvl="1"/>
            <a:r>
              <a:rPr lang="en-US" dirty="0"/>
              <a:t>Highlight schemes for further investigation</a:t>
            </a:r>
          </a:p>
          <a:p>
            <a:r>
              <a:rPr lang="en-US" dirty="0"/>
              <a:t>This should be expanded to a full RBC framework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582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34119090"/>
              </p:ext>
            </p:extLst>
          </p:nvPr>
        </p:nvGraphicFramePr>
        <p:xfrm>
          <a:off x="1583961" y="96697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Main risks facing a scheme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577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64773485"/>
              </p:ext>
            </p:extLst>
          </p:nvPr>
        </p:nvGraphicFramePr>
        <p:xfrm>
          <a:off x="609600" y="2179925"/>
          <a:ext cx="8534399" cy="2981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97542" y="816181"/>
            <a:ext cx="84178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Both the CMS and ITAP models account for major risks and express risk as a percentage of contributions</a:t>
            </a:r>
          </a:p>
          <a:p>
            <a:endParaRPr lang="en-US" dirty="0"/>
          </a:p>
          <a:p>
            <a:r>
              <a:rPr lang="en-US" dirty="0"/>
              <a:t>However, the models differ in the following ways:</a:t>
            </a:r>
            <a:endParaRPr lang="en-ZA" dirty="0"/>
          </a:p>
        </p:txBody>
      </p:sp>
      <p:sp>
        <p:nvSpPr>
          <p:cNvPr id="8" name="TextBox 7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Features of the ITAP and CMS models 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281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Liability risk – ITAP proposal</a:t>
            </a:r>
            <a:endParaRPr lang="en-ZA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-56343" y="1192994"/>
            <a:ext cx="8305800" cy="5427661"/>
          </a:xfrm>
          <a:prstGeom prst="rect">
            <a:avLst/>
          </a:prstGeom>
        </p:spPr>
        <p:txBody>
          <a:bodyPr lIns="91440" tIns="45720" rIns="91440" bIns="4572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Char char="•"/>
            </a:pPr>
            <a:r>
              <a:rPr lang="en-US" sz="2400" dirty="0">
                <a:latin typeface="Arial" charset="0"/>
                <a:cs typeface="Arial" charset="0"/>
              </a:rPr>
              <a:t>Liquidity risk</a:t>
            </a:r>
          </a:p>
          <a:p>
            <a:pPr lvl="2">
              <a:buFontTx/>
              <a:buChar char="•"/>
            </a:pPr>
            <a:r>
              <a:rPr lang="en-US" sz="1800" dirty="0">
                <a:latin typeface="Arial" charset="0"/>
                <a:cs typeface="Arial" charset="0"/>
              </a:rPr>
              <a:t>Schemes need to hold capital to fund claims and expenses in the months where contributions are insufficient to cover this</a:t>
            </a:r>
          </a:p>
          <a:p>
            <a:pPr lvl="2">
              <a:buFontTx/>
              <a:buChar char="•"/>
            </a:pPr>
            <a:r>
              <a:rPr lang="en-US" sz="1800" dirty="0">
                <a:latin typeface="Arial" charset="0"/>
                <a:cs typeface="Arial" charset="0"/>
              </a:rPr>
              <a:t>Months with high seasonality</a:t>
            </a:r>
          </a:p>
          <a:p>
            <a:pPr lvl="1">
              <a:buFontTx/>
              <a:buChar char="•"/>
            </a:pPr>
            <a:r>
              <a:rPr lang="en-US" sz="2400" dirty="0">
                <a:latin typeface="Arial" charset="0"/>
                <a:cs typeface="Arial" charset="0"/>
              </a:rPr>
              <a:t>Claims volatility risk</a:t>
            </a:r>
          </a:p>
          <a:p>
            <a:pPr lvl="2">
              <a:buFontTx/>
              <a:buChar char="•"/>
            </a:pPr>
            <a:r>
              <a:rPr lang="en-US" sz="1800" dirty="0">
                <a:latin typeface="Arial" charset="0"/>
                <a:cs typeface="Arial" charset="0"/>
              </a:rPr>
              <a:t>Formula based on scheme size</a:t>
            </a:r>
          </a:p>
          <a:p>
            <a:pPr lvl="1">
              <a:buFontTx/>
              <a:buChar char="•"/>
            </a:pPr>
            <a:r>
              <a:rPr lang="en-US" sz="2400" dirty="0">
                <a:latin typeface="Arial" charset="0"/>
                <a:cs typeface="Arial" charset="0"/>
              </a:rPr>
              <a:t>Pricing risk</a:t>
            </a:r>
          </a:p>
          <a:p>
            <a:pPr lvl="2">
              <a:buFontTx/>
              <a:buChar char="•"/>
            </a:pPr>
            <a:r>
              <a:rPr lang="en-US" sz="1800" dirty="0">
                <a:latin typeface="Arial" charset="0"/>
                <a:cs typeface="Arial" charset="0"/>
              </a:rPr>
              <a:t>Use operating result of last 3 years</a:t>
            </a:r>
          </a:p>
          <a:p>
            <a:pPr lvl="2">
              <a:buFontTx/>
              <a:buChar char="•"/>
            </a:pPr>
            <a:r>
              <a:rPr lang="en-US" sz="1800" dirty="0">
                <a:latin typeface="Arial" charset="0"/>
                <a:cs typeface="Arial" charset="0"/>
              </a:rPr>
              <a:t>More weight for more recent years</a:t>
            </a:r>
          </a:p>
        </p:txBody>
      </p:sp>
    </p:spTree>
    <p:extLst>
      <p:ext uri="{BB962C8B-B14F-4D97-AF65-F5344CB8AC3E}">
        <p14:creationId xmlns:p14="http://schemas.microsoft.com/office/powerpoint/2010/main" val="3323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1473" y="2929965"/>
            <a:ext cx="33652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Costly, time consuming and complex</a:t>
            </a:r>
            <a:endParaRPr lang="en-ZA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1473" y="4146525"/>
            <a:ext cx="45570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Parameterization at an industry level difficult</a:t>
            </a:r>
            <a:endParaRPr lang="en-ZA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21473" y="4744753"/>
            <a:ext cx="25783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Double counts the asset risk</a:t>
            </a:r>
            <a:endParaRPr lang="en-ZA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21473" y="3538245"/>
            <a:ext cx="7009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No IBNR or catastrophic component </a:t>
            </a:r>
            <a:r>
              <a:rPr lang="en-US" sz="1600" b="1" i="1" dirty="0">
                <a:solidFill>
                  <a:schemeClr val="tx2">
                    <a:lumMod val="50000"/>
                  </a:schemeClr>
                </a:solidFill>
              </a:rPr>
              <a:t>(also applies to ITAP model)</a:t>
            </a:r>
            <a:endParaRPr lang="en-ZA" sz="1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Liability risk – CMS proposal</a:t>
            </a:r>
            <a:endParaRPr lang="en-ZA" sz="32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-262324" y="835843"/>
            <a:ext cx="9286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CMS proposes a stochastic model with 3 year time horizon</a:t>
            </a:r>
            <a:endParaRPr lang="en-ZA" sz="280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824" y="2870577"/>
            <a:ext cx="2269137" cy="22691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1340" y="2806854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1340" y="3364201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1340" y="4023415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1340" y="4621643"/>
            <a:ext cx="59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en-Z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541" y="1425388"/>
            <a:ext cx="8148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Model projects future </a:t>
            </a:r>
            <a:r>
              <a:rPr lang="en-US" dirty="0" err="1"/>
              <a:t>cashflows</a:t>
            </a:r>
            <a:r>
              <a:rPr lang="en-US" dirty="0"/>
              <a:t> of a scheme on a monthly basis to calculate the probability of ruin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Assumptions are required for all variables on income statement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57122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08704526"/>
              </p:ext>
            </p:extLst>
          </p:nvPr>
        </p:nvGraphicFramePr>
        <p:xfrm>
          <a:off x="479810" y="1693889"/>
          <a:ext cx="7824742" cy="296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99607" y="4661941"/>
            <a:ext cx="8049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Would expect a decreasing solvency requirement with increasing scheme size, however this relationship is not observed when using the CMS model</a:t>
            </a:r>
            <a:endParaRPr lang="en-ZA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104931" y="800524"/>
            <a:ext cx="834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Business risk of DH administered schemes as calculated using CMS stochastic model </a:t>
            </a:r>
            <a:endParaRPr lang="en-ZA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851284" y="1379095"/>
            <a:ext cx="57037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Business risk capital required (% of risk contributions)</a:t>
            </a:r>
            <a:endParaRPr lang="en-ZA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Assessment of CMS liability risk model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652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ontent Placeholder 2"/>
          <p:cNvSpPr>
            <a:spLocks noGrp="1"/>
          </p:cNvSpPr>
          <p:nvPr>
            <p:ph idx="4294967295"/>
          </p:nvPr>
        </p:nvSpPr>
        <p:spPr>
          <a:xfrm>
            <a:off x="414943" y="979066"/>
            <a:ext cx="6229350" cy="4070746"/>
          </a:xfrm>
          <a:prstGeom prst="rect">
            <a:avLst/>
          </a:prstGeom>
        </p:spPr>
        <p:txBody>
          <a:bodyPr lIns="68580" tIns="34290" rIns="68580" bIns="34290">
            <a:normAutofit fontScale="85000" lnSpcReduction="10000"/>
          </a:bodyPr>
          <a:lstStyle/>
          <a:p>
            <a:pPr>
              <a:buFontTx/>
              <a:buChar char="•"/>
            </a:pPr>
            <a:r>
              <a:rPr lang="en-US" sz="2625" dirty="0">
                <a:latin typeface="Arial" charset="0"/>
                <a:cs typeface="Arial" charset="0"/>
              </a:rPr>
              <a:t>Bad debts</a:t>
            </a:r>
          </a:p>
          <a:p>
            <a:pPr lvl="1">
              <a:buFontTx/>
              <a:buChar char="•"/>
            </a:pPr>
            <a:r>
              <a:rPr lang="en-US" sz="1950" dirty="0">
                <a:latin typeface="Arial" charset="0"/>
                <a:cs typeface="Arial" charset="0"/>
              </a:rPr>
              <a:t>Use prior year net impairment losses, trade and other receivables</a:t>
            </a:r>
          </a:p>
          <a:p>
            <a:pPr>
              <a:buFontTx/>
              <a:buChar char="•"/>
            </a:pPr>
            <a:r>
              <a:rPr lang="en-US" sz="2625" dirty="0">
                <a:latin typeface="Arial" charset="0"/>
                <a:cs typeface="Arial" charset="0"/>
              </a:rPr>
              <a:t>Expense risk</a:t>
            </a:r>
          </a:p>
          <a:p>
            <a:pPr lvl="1">
              <a:buFontTx/>
              <a:buChar char="•"/>
            </a:pPr>
            <a:r>
              <a:rPr lang="en-US" sz="1950" dirty="0">
                <a:latin typeface="Arial" charset="0"/>
                <a:cs typeface="Arial" charset="0"/>
              </a:rPr>
              <a:t>Risk exists where scheme winds down</a:t>
            </a:r>
          </a:p>
          <a:p>
            <a:pPr lvl="1">
              <a:buFontTx/>
              <a:buChar char="•"/>
            </a:pPr>
            <a:r>
              <a:rPr lang="en-US" sz="1950" dirty="0">
                <a:latin typeface="Arial" charset="0"/>
                <a:cs typeface="Arial" charset="0"/>
              </a:rPr>
              <a:t>Claims can still be submitted 4 months after treatment</a:t>
            </a:r>
          </a:p>
          <a:p>
            <a:pPr lvl="1">
              <a:buFontTx/>
              <a:buChar char="•"/>
            </a:pPr>
            <a:r>
              <a:rPr lang="en-US" sz="1950" dirty="0">
                <a:latin typeface="Arial" charset="0"/>
                <a:cs typeface="Arial" charset="0"/>
              </a:rPr>
              <a:t>Propose holding 2.5 months of expenses</a:t>
            </a:r>
          </a:p>
          <a:p>
            <a:pPr>
              <a:buFontTx/>
              <a:buChar char="•"/>
            </a:pPr>
            <a:r>
              <a:rPr lang="en-US" sz="2625" dirty="0">
                <a:latin typeface="Arial" charset="0"/>
                <a:cs typeface="Arial" charset="0"/>
              </a:rPr>
              <a:t>Default by third parties</a:t>
            </a:r>
          </a:p>
          <a:p>
            <a:pPr lvl="1">
              <a:buFontTx/>
              <a:buChar char="•"/>
            </a:pPr>
            <a:r>
              <a:rPr lang="en-US" sz="1950" dirty="0">
                <a:latin typeface="Arial" charset="0"/>
                <a:cs typeface="Arial" charset="0"/>
              </a:rPr>
              <a:t>Third parties not required to hold capital</a:t>
            </a:r>
          </a:p>
          <a:p>
            <a:pPr lvl="1">
              <a:buFontTx/>
              <a:buChar char="•"/>
            </a:pPr>
            <a:r>
              <a:rPr lang="en-US" sz="1950" dirty="0">
                <a:latin typeface="Arial" charset="0"/>
                <a:cs typeface="Arial" charset="0"/>
              </a:rPr>
              <a:t>If third party defaults, scheme is liable to settle claims</a:t>
            </a:r>
          </a:p>
          <a:p>
            <a:pPr lvl="1">
              <a:buFontTx/>
              <a:buChar char="•"/>
            </a:pPr>
            <a:r>
              <a:rPr lang="en-US" sz="1950" dirty="0">
                <a:latin typeface="Arial" charset="0"/>
                <a:cs typeface="Arial" charset="0"/>
              </a:rPr>
              <a:t>As the liability risk is calculated on the full contribution, there is already an implicit allowance for this risk</a:t>
            </a:r>
          </a:p>
          <a:p>
            <a:pPr lvl="1">
              <a:buFontTx/>
              <a:buChar char="•"/>
            </a:pPr>
            <a:r>
              <a:rPr lang="en-US" sz="1950" dirty="0">
                <a:latin typeface="Arial" charset="0"/>
                <a:cs typeface="Arial" charset="0"/>
              </a:rPr>
              <a:t>Propose that no explicit allowance be made</a:t>
            </a:r>
          </a:p>
          <a:p>
            <a:pPr>
              <a:lnSpc>
                <a:spcPct val="150000"/>
              </a:lnSpc>
              <a:buFontTx/>
              <a:buChar char="•"/>
            </a:pPr>
            <a:endParaRPr lang="en-US" sz="900" dirty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2475" y="84103"/>
            <a:ext cx="7601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Operational risk – ITAP proposal</a:t>
            </a:r>
            <a:endParaRPr lang="en-Z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886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3329</TotalTime>
  <Words>1326</Words>
  <Application>Microsoft Office PowerPoint</Application>
  <PresentationFormat>On-screen Show (16:9)</PresentationFormat>
  <Paragraphs>285</Paragraphs>
  <Slides>23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Open Sans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</dc:creator>
  <cp:lastModifiedBy>Heidi Kruger</cp:lastModifiedBy>
  <cp:revision>236</cp:revision>
  <dcterms:created xsi:type="dcterms:W3CDTF">2015-05-07T12:37:28Z</dcterms:created>
  <dcterms:modified xsi:type="dcterms:W3CDTF">2017-06-11T22:20:38Z</dcterms:modified>
</cp:coreProperties>
</file>